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8" r:id="rId2"/>
    <p:sldId id="300" r:id="rId3"/>
    <p:sldId id="262" r:id="rId4"/>
    <p:sldId id="268" r:id="rId5"/>
    <p:sldId id="274" r:id="rId6"/>
    <p:sldId id="275" r:id="rId7"/>
    <p:sldId id="269" r:id="rId8"/>
    <p:sldId id="270" r:id="rId9"/>
    <p:sldId id="279" r:id="rId10"/>
    <p:sldId id="293" r:id="rId11"/>
    <p:sldId id="299" r:id="rId12"/>
    <p:sldId id="282" r:id="rId13"/>
    <p:sldId id="294" r:id="rId14"/>
    <p:sldId id="283" r:id="rId15"/>
    <p:sldId id="284" r:id="rId16"/>
    <p:sldId id="295" r:id="rId17"/>
    <p:sldId id="286" r:id="rId18"/>
    <p:sldId id="287" r:id="rId19"/>
    <p:sldId id="288" r:id="rId20"/>
    <p:sldId id="289" r:id="rId21"/>
    <p:sldId id="301" r:id="rId22"/>
    <p:sldId id="290" r:id="rId23"/>
    <p:sldId id="296" r:id="rId24"/>
    <p:sldId id="302" r:id="rId25"/>
    <p:sldId id="303" r:id="rId26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689C05-BA8F-44F8-812C-3CC8030E62FE}" type="datetimeFigureOut">
              <a:rPr lang="sr-Latn-RS" smtClean="0"/>
              <a:pPr/>
              <a:t>2.11.2017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444968-1634-49E5-A38D-7B7B49B3B6A2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606899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3AB6C3-FEC2-4C29-88E0-99F39F61E4E5}" type="datetimeFigureOut">
              <a:rPr lang="sr-Latn-RS" smtClean="0"/>
              <a:pPr/>
              <a:t>2.11.2017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F5D34A-0FD3-4C9B-B1AF-362837D81867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61877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5629"/>
            <a:ext cx="5438775" cy="446793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CS" altLang="sr-Latn-R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sr-Latn-RS" altLang="sr-Latn-R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92A7A8-78CC-4DD4-9C19-BE8735627BB6}" type="slidenum">
              <a:rPr lang="sr-Latn-RS" altLang="sr-Latn-RS" smtClean="0"/>
              <a:pPr>
                <a:defRPr/>
              </a:pPr>
              <a:t>7</a:t>
            </a:fld>
            <a:endParaRPr lang="sr-Latn-RS" altLang="sr-Latn-R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2CBE-1068-4187-85BE-59BE1A93E19A}" type="datetimeFigureOut">
              <a:rPr lang="sr-Latn-RS">
                <a:solidFill>
                  <a:prstClr val="black">
                    <a:tint val="75000"/>
                  </a:prstClr>
                </a:solidFill>
              </a:rPr>
              <a:pPr/>
              <a:t>2.11.2017</a:t>
            </a:fld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9CF93-FBD4-4FCA-9FF1-1865E8427AB4}" type="slidenum">
              <a:rPr lang="sr-Latn-R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018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2CBE-1068-4187-85BE-59BE1A93E19A}" type="datetimeFigureOut">
              <a:rPr lang="sr-Latn-RS">
                <a:solidFill>
                  <a:prstClr val="black">
                    <a:tint val="75000"/>
                  </a:prstClr>
                </a:solidFill>
              </a:rPr>
              <a:pPr/>
              <a:t>2.11.2017</a:t>
            </a:fld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9CF93-FBD4-4FCA-9FF1-1865E8427AB4}" type="slidenum">
              <a:rPr lang="sr-Latn-R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30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2CBE-1068-4187-85BE-59BE1A93E19A}" type="datetimeFigureOut">
              <a:rPr lang="sr-Latn-RS">
                <a:solidFill>
                  <a:prstClr val="black">
                    <a:tint val="75000"/>
                  </a:prstClr>
                </a:solidFill>
              </a:rPr>
              <a:pPr/>
              <a:t>2.11.2017</a:t>
            </a:fld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9CF93-FBD4-4FCA-9FF1-1865E8427AB4}" type="slidenum">
              <a:rPr lang="sr-Latn-R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252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2CBE-1068-4187-85BE-59BE1A93E19A}" type="datetimeFigureOut">
              <a:rPr lang="sr-Latn-RS">
                <a:solidFill>
                  <a:prstClr val="black">
                    <a:tint val="75000"/>
                  </a:prstClr>
                </a:solidFill>
              </a:rPr>
              <a:pPr/>
              <a:t>2.11.2017</a:t>
            </a:fld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9CF93-FBD4-4FCA-9FF1-1865E8427AB4}" type="slidenum">
              <a:rPr lang="sr-Latn-R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2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2CBE-1068-4187-85BE-59BE1A93E19A}" type="datetimeFigureOut">
              <a:rPr lang="sr-Latn-RS">
                <a:solidFill>
                  <a:prstClr val="black">
                    <a:tint val="75000"/>
                  </a:prstClr>
                </a:solidFill>
              </a:rPr>
              <a:pPr/>
              <a:t>2.11.2017</a:t>
            </a:fld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9CF93-FBD4-4FCA-9FF1-1865E8427AB4}" type="slidenum">
              <a:rPr lang="sr-Latn-R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701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2CBE-1068-4187-85BE-59BE1A93E19A}" type="datetimeFigureOut">
              <a:rPr lang="sr-Latn-RS">
                <a:solidFill>
                  <a:prstClr val="black">
                    <a:tint val="75000"/>
                  </a:prstClr>
                </a:solidFill>
              </a:rPr>
              <a:pPr/>
              <a:t>2.11.2017</a:t>
            </a:fld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9CF93-FBD4-4FCA-9FF1-1865E8427AB4}" type="slidenum">
              <a:rPr lang="sr-Latn-R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728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2CBE-1068-4187-85BE-59BE1A93E19A}" type="datetimeFigureOut">
              <a:rPr lang="sr-Latn-RS">
                <a:solidFill>
                  <a:prstClr val="black">
                    <a:tint val="75000"/>
                  </a:prstClr>
                </a:solidFill>
              </a:rPr>
              <a:pPr/>
              <a:t>2.11.2017</a:t>
            </a:fld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9CF93-FBD4-4FCA-9FF1-1865E8427AB4}" type="slidenum">
              <a:rPr lang="sr-Latn-R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920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2CBE-1068-4187-85BE-59BE1A93E19A}" type="datetimeFigureOut">
              <a:rPr lang="sr-Latn-RS">
                <a:solidFill>
                  <a:prstClr val="black">
                    <a:tint val="75000"/>
                  </a:prstClr>
                </a:solidFill>
              </a:rPr>
              <a:pPr/>
              <a:t>2.11.2017</a:t>
            </a:fld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9CF93-FBD4-4FCA-9FF1-1865E8427AB4}" type="slidenum">
              <a:rPr lang="sr-Latn-R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779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2CBE-1068-4187-85BE-59BE1A93E19A}" type="datetimeFigureOut">
              <a:rPr lang="sr-Latn-RS">
                <a:solidFill>
                  <a:prstClr val="black">
                    <a:tint val="75000"/>
                  </a:prstClr>
                </a:solidFill>
              </a:rPr>
              <a:pPr/>
              <a:t>2.11.2017</a:t>
            </a:fld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9CF93-FBD4-4FCA-9FF1-1865E8427AB4}" type="slidenum">
              <a:rPr lang="sr-Latn-R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520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2CBE-1068-4187-85BE-59BE1A93E19A}" type="datetimeFigureOut">
              <a:rPr lang="sr-Latn-RS">
                <a:solidFill>
                  <a:prstClr val="black">
                    <a:tint val="75000"/>
                  </a:prstClr>
                </a:solidFill>
              </a:rPr>
              <a:pPr/>
              <a:t>2.11.2017</a:t>
            </a:fld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9CF93-FBD4-4FCA-9FF1-1865E8427AB4}" type="slidenum">
              <a:rPr lang="sr-Latn-R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266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2CBE-1068-4187-85BE-59BE1A93E19A}" type="datetimeFigureOut">
              <a:rPr lang="sr-Latn-RS">
                <a:solidFill>
                  <a:prstClr val="black">
                    <a:tint val="75000"/>
                  </a:prstClr>
                </a:solidFill>
              </a:rPr>
              <a:pPr/>
              <a:t>2.11.2017</a:t>
            </a:fld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9CF93-FBD4-4FCA-9FF1-1865E8427AB4}" type="slidenum">
              <a:rPr lang="sr-Latn-R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R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1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72CBE-1068-4187-85BE-59BE1A93E19A}" type="datetimeFigureOut">
              <a:rPr lang="sr-Latn-RS" smtClean="0">
                <a:solidFill>
                  <a:prstClr val="black">
                    <a:tint val="75000"/>
                  </a:prstClr>
                </a:solidFill>
              </a:rPr>
              <a:pPr/>
              <a:t>2.11.2017</a:t>
            </a:fld>
            <a:endParaRPr lang="sr-Latn-RS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9CF93-FBD4-4FCA-9FF1-1865E8427AB4}" type="slidenum">
              <a:rPr lang="sr-Latn-R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RS" smtClean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58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1"/>
            <a:ext cx="7772400" cy="2000250"/>
          </a:xfrm>
        </p:spPr>
        <p:txBody>
          <a:bodyPr>
            <a:normAutofit fontScale="90000"/>
          </a:bodyPr>
          <a:lstStyle/>
          <a:p>
            <a:r>
              <a:rPr lang="sr-Cyrl-CS" sz="4800" dirty="0" smtClean="0">
                <a:solidFill>
                  <a:schemeClr val="tx2"/>
                </a:solidFill>
              </a:rPr>
              <a:t>Општи </a:t>
            </a:r>
            <a:r>
              <a:rPr lang="sr-Cyrl-RS" sz="4800" dirty="0">
                <a:solidFill>
                  <a:schemeClr val="tx2"/>
                </a:solidFill>
              </a:rPr>
              <a:t>с</a:t>
            </a:r>
            <a:r>
              <a:rPr lang="sr-Cyrl-RS" sz="4800" dirty="0" smtClean="0">
                <a:solidFill>
                  <a:schemeClr val="tx2"/>
                </a:solidFill>
              </a:rPr>
              <a:t>тандарди постигнућа за</a:t>
            </a:r>
            <a:r>
              <a:rPr lang="en-US" sz="4800" dirty="0" smtClean="0">
                <a:solidFill>
                  <a:schemeClr val="tx2"/>
                </a:solidFill>
              </a:rPr>
              <a:t> </a:t>
            </a:r>
            <a:r>
              <a:rPr lang="sr-Cyrl-RS" sz="4800" dirty="0" smtClean="0">
                <a:solidFill>
                  <a:schemeClr val="tx2"/>
                </a:solidFill>
              </a:rPr>
              <a:t>страни језик у основном образовању</a:t>
            </a:r>
            <a:endParaRPr lang="sr-Latn-RS" sz="4800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648200"/>
            <a:ext cx="6400800" cy="990600"/>
          </a:xfrm>
        </p:spPr>
        <p:txBody>
          <a:bodyPr>
            <a:normAutofit fontScale="92500" lnSpcReduction="10000"/>
          </a:bodyPr>
          <a:lstStyle/>
          <a:p>
            <a:r>
              <a:rPr lang="sr-Cyrl-RS" sz="2000" dirty="0" smtClean="0"/>
              <a:t>Друштво  за стране језике и књижевности Србије</a:t>
            </a:r>
          </a:p>
          <a:p>
            <a:r>
              <a:rPr lang="sr-Cyrl-RS" sz="2000" dirty="0" smtClean="0"/>
              <a:t>01. новембар 2017. </a:t>
            </a:r>
          </a:p>
          <a:p>
            <a:r>
              <a:rPr lang="sr-Cyrl-RS" sz="2000" dirty="0" smtClean="0"/>
              <a:t>Београд</a:t>
            </a:r>
          </a:p>
          <a:p>
            <a:endParaRPr lang="sr-Cyrl-RS" sz="2000" dirty="0" smtClean="0"/>
          </a:p>
        </p:txBody>
      </p:sp>
    </p:spTree>
    <p:extLst>
      <p:ext uri="{BB962C8B-B14F-4D97-AF65-F5344CB8AC3E}">
        <p14:creationId xmlns:p14="http://schemas.microsoft.com/office/powerpoint/2010/main" val="2923403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90600"/>
          </a:xfrm>
        </p:spPr>
        <p:txBody>
          <a:bodyPr>
            <a:normAutofit/>
          </a:bodyPr>
          <a:lstStyle/>
          <a:p>
            <a:r>
              <a:rPr lang="sr-Cyrl-RS" dirty="0">
                <a:solidFill>
                  <a:schemeClr val="tx2"/>
                </a:solidFill>
              </a:rPr>
              <a:t>С</a:t>
            </a:r>
            <a:r>
              <a:rPr lang="sr-Cyrl-RS" dirty="0" smtClean="0">
                <a:solidFill>
                  <a:schemeClr val="tx2"/>
                </a:solidFill>
              </a:rPr>
              <a:t>тандарди </a:t>
            </a:r>
            <a:r>
              <a:rPr lang="sr-Cyrl-RS" dirty="0">
                <a:solidFill>
                  <a:schemeClr val="tx2"/>
                </a:solidFill>
              </a:rPr>
              <a:t>за </a:t>
            </a:r>
            <a:r>
              <a:rPr lang="sr-Cyrl-RS" dirty="0" smtClean="0">
                <a:solidFill>
                  <a:schemeClr val="tx2"/>
                </a:solidFill>
              </a:rPr>
              <a:t>страни језик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  <a:defRPr/>
            </a:pPr>
            <a:endParaRPr lang="sr-Cyrl-CS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sr-Cyrl-CS" sz="11200" dirty="0" smtClean="0">
                <a:solidFill>
                  <a:schemeClr val="tx2"/>
                </a:solidFill>
              </a:rPr>
              <a:t>Усклађени са стандардима </a:t>
            </a:r>
            <a:r>
              <a:rPr lang="sr-Cyrl-CS" sz="11200" b="1" dirty="0" smtClean="0">
                <a:solidFill>
                  <a:schemeClr val="tx2"/>
                </a:solidFill>
              </a:rPr>
              <a:t>за средњу школу</a:t>
            </a:r>
          </a:p>
          <a:p>
            <a:pPr>
              <a:defRPr/>
            </a:pPr>
            <a:r>
              <a:rPr lang="sr-Cyrl-CS" sz="11200" dirty="0" smtClean="0">
                <a:solidFill>
                  <a:schemeClr val="tx2"/>
                </a:solidFill>
              </a:rPr>
              <a:t>усклађени </a:t>
            </a:r>
            <a:r>
              <a:rPr lang="sr-Cyrl-CS" sz="11200" dirty="0">
                <a:solidFill>
                  <a:schemeClr val="tx2"/>
                </a:solidFill>
              </a:rPr>
              <a:t>са документом  „</a:t>
            </a:r>
            <a:r>
              <a:rPr lang="sr-Cyrl-CS" sz="11200" b="1" dirty="0">
                <a:solidFill>
                  <a:schemeClr val="tx2"/>
                </a:solidFill>
              </a:rPr>
              <a:t>Оквир националног </a:t>
            </a:r>
            <a:r>
              <a:rPr lang="sr-Cyrl-CS" sz="11200" b="1" dirty="0" err="1">
                <a:solidFill>
                  <a:schemeClr val="tx2"/>
                </a:solidFill>
              </a:rPr>
              <a:t>курикулума</a:t>
            </a:r>
            <a:r>
              <a:rPr lang="sr-Cyrl-CS" sz="11200" b="1" dirty="0">
                <a:solidFill>
                  <a:schemeClr val="tx2"/>
                </a:solidFill>
              </a:rPr>
              <a:t> </a:t>
            </a:r>
            <a:r>
              <a:rPr lang="sr-Cyrl-CS" sz="11200" dirty="0">
                <a:solidFill>
                  <a:schemeClr val="tx2"/>
                </a:solidFill>
              </a:rPr>
              <a:t>“ који се </a:t>
            </a:r>
            <a:r>
              <a:rPr lang="sr-Cyrl-CS" sz="11200" dirty="0" smtClean="0">
                <a:solidFill>
                  <a:schemeClr val="tx2"/>
                </a:solidFill>
              </a:rPr>
              <a:t>развијао </a:t>
            </a:r>
            <a:r>
              <a:rPr lang="sr-Cyrl-CS" sz="11200" dirty="0">
                <a:solidFill>
                  <a:schemeClr val="tx2"/>
                </a:solidFill>
              </a:rPr>
              <a:t>уз подршку ИПА 2011 пројекта  „</a:t>
            </a:r>
            <a:r>
              <a:rPr lang="sr-Cyrl-CS" sz="11200" b="1" dirty="0">
                <a:solidFill>
                  <a:schemeClr val="tx2"/>
                </a:solidFill>
              </a:rPr>
              <a:t>Подршка развоју људског капитала и истраживању – опште образовање и развој људског </a:t>
            </a:r>
            <a:r>
              <a:rPr lang="sr-Cyrl-CS" sz="11200" b="1" dirty="0" smtClean="0">
                <a:solidFill>
                  <a:schemeClr val="tx2"/>
                </a:solidFill>
              </a:rPr>
              <a:t>капитала</a:t>
            </a:r>
            <a:r>
              <a:rPr lang="sr-Cyrl-CS" sz="11200" dirty="0">
                <a:solidFill>
                  <a:schemeClr val="tx2"/>
                </a:solidFill>
              </a:rPr>
              <a:t> </a:t>
            </a:r>
            <a:r>
              <a:rPr lang="sr-Cyrl-CS" sz="11200" dirty="0" smtClean="0">
                <a:solidFill>
                  <a:schemeClr val="tx2"/>
                </a:solidFill>
              </a:rPr>
              <a:t>- исходима за страни  језик </a:t>
            </a:r>
          </a:p>
          <a:p>
            <a:pPr>
              <a:defRPr/>
            </a:pPr>
            <a:r>
              <a:rPr lang="sr-Cyrl-CS" sz="11200" dirty="0" smtClean="0">
                <a:solidFill>
                  <a:schemeClr val="tx2"/>
                </a:solidFill>
              </a:rPr>
              <a:t>Усклађени са </a:t>
            </a:r>
            <a:r>
              <a:rPr lang="sr-Cyrl-CS" sz="11200" b="1" dirty="0" smtClean="0">
                <a:solidFill>
                  <a:schemeClr val="tx2"/>
                </a:solidFill>
              </a:rPr>
              <a:t>Заједничким европским оквиром за живе језике</a:t>
            </a:r>
          </a:p>
          <a:p>
            <a:pPr marL="0" indent="0">
              <a:buNone/>
              <a:defRPr/>
            </a:pPr>
            <a:r>
              <a:rPr lang="sr-Cyrl-CS" sz="11200" dirty="0">
                <a:solidFill>
                  <a:schemeClr val="tx2"/>
                </a:solidFill>
              </a:rPr>
              <a:t>	</a:t>
            </a:r>
            <a:endParaRPr lang="en-US" sz="11200" dirty="0">
              <a:solidFill>
                <a:schemeClr val="tx2"/>
              </a:solidFill>
            </a:endParaRPr>
          </a:p>
          <a:p>
            <a:endParaRPr lang="sr-Latn-RS" sz="11200" dirty="0"/>
          </a:p>
        </p:txBody>
      </p:sp>
    </p:spTree>
    <p:extLst>
      <p:ext uri="{BB962C8B-B14F-4D97-AF65-F5344CB8AC3E}">
        <p14:creationId xmlns:p14="http://schemas.microsoft.com/office/powerpoint/2010/main" val="3045019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371600"/>
          </a:xfrm>
        </p:spPr>
        <p:txBody>
          <a:bodyPr>
            <a:noAutofit/>
          </a:bodyPr>
          <a:lstStyle/>
          <a:p>
            <a:endParaRPr lang="sr-Latn-R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ru-RU" sz="2800" dirty="0" err="1">
                <a:solidFill>
                  <a:schemeClr val="tx2"/>
                </a:solidFill>
              </a:rPr>
              <a:t>Усклађени</a:t>
            </a:r>
            <a:r>
              <a:rPr lang="ru-RU" sz="2800" dirty="0">
                <a:solidFill>
                  <a:schemeClr val="tx2"/>
                </a:solidFill>
              </a:rPr>
              <a:t> </a:t>
            </a:r>
            <a:r>
              <a:rPr lang="ru-RU" sz="2800" dirty="0" err="1">
                <a:solidFill>
                  <a:schemeClr val="tx2"/>
                </a:solidFill>
              </a:rPr>
              <a:t>са</a:t>
            </a:r>
            <a:r>
              <a:rPr lang="ru-RU" sz="2800" dirty="0">
                <a:solidFill>
                  <a:schemeClr val="tx2"/>
                </a:solidFill>
              </a:rPr>
              <a:t> </a:t>
            </a:r>
            <a:r>
              <a:rPr lang="ru-RU" sz="2800" b="1" dirty="0" err="1">
                <a:solidFill>
                  <a:schemeClr val="tx2"/>
                </a:solidFill>
              </a:rPr>
              <a:t>ревидираним</a:t>
            </a:r>
            <a:r>
              <a:rPr lang="ru-RU" sz="2800" b="1" dirty="0">
                <a:solidFill>
                  <a:schemeClr val="tx2"/>
                </a:solidFill>
              </a:rPr>
              <a:t> </a:t>
            </a:r>
            <a:r>
              <a:rPr lang="ru-RU" sz="2800" b="1" dirty="0" err="1">
                <a:solidFill>
                  <a:schemeClr val="tx2"/>
                </a:solidFill>
              </a:rPr>
              <a:t>стандардима</a:t>
            </a:r>
            <a:r>
              <a:rPr lang="ru-RU" sz="2800" b="1" dirty="0">
                <a:solidFill>
                  <a:schemeClr val="tx2"/>
                </a:solidFill>
              </a:rPr>
              <a:t> </a:t>
            </a:r>
            <a:r>
              <a:rPr lang="ru-RU" sz="2800" b="1" dirty="0" err="1">
                <a:solidFill>
                  <a:schemeClr val="tx2"/>
                </a:solidFill>
              </a:rPr>
              <a:t>сродних</a:t>
            </a:r>
            <a:r>
              <a:rPr lang="ru-RU" sz="2800" b="1" dirty="0">
                <a:solidFill>
                  <a:schemeClr val="tx2"/>
                </a:solidFill>
              </a:rPr>
              <a:t> предмета</a:t>
            </a:r>
          </a:p>
          <a:p>
            <a:pPr>
              <a:lnSpc>
                <a:spcPct val="80000"/>
              </a:lnSpc>
              <a:defRPr/>
            </a:pPr>
            <a:r>
              <a:rPr lang="ru-RU" sz="2800" dirty="0" err="1">
                <a:solidFill>
                  <a:schemeClr val="tx2"/>
                </a:solidFill>
              </a:rPr>
              <a:t>Усклађени</a:t>
            </a:r>
            <a:r>
              <a:rPr lang="ru-RU" sz="2800" dirty="0">
                <a:solidFill>
                  <a:schemeClr val="tx2"/>
                </a:solidFill>
              </a:rPr>
              <a:t> </a:t>
            </a:r>
            <a:r>
              <a:rPr lang="ru-RU" sz="2800" dirty="0" err="1">
                <a:solidFill>
                  <a:schemeClr val="tx2"/>
                </a:solidFill>
              </a:rPr>
              <a:t>са</a:t>
            </a:r>
            <a:r>
              <a:rPr lang="ru-RU" sz="2800" dirty="0">
                <a:solidFill>
                  <a:schemeClr val="tx2"/>
                </a:solidFill>
              </a:rPr>
              <a:t>  </a:t>
            </a:r>
            <a:r>
              <a:rPr lang="ru-RU" sz="2800" b="1" dirty="0" err="1">
                <a:solidFill>
                  <a:schemeClr val="tx2"/>
                </a:solidFill>
              </a:rPr>
              <a:t>општим</a:t>
            </a:r>
            <a:r>
              <a:rPr lang="ru-RU" sz="2800" b="1" dirty="0">
                <a:solidFill>
                  <a:schemeClr val="tx2"/>
                </a:solidFill>
              </a:rPr>
              <a:t>/</a:t>
            </a:r>
            <a:r>
              <a:rPr lang="ru-RU" sz="2800" b="1" dirty="0" err="1">
                <a:solidFill>
                  <a:schemeClr val="tx2"/>
                </a:solidFill>
              </a:rPr>
              <a:t>међупредметним</a:t>
            </a:r>
            <a:r>
              <a:rPr lang="ru-RU" sz="2800" b="1" dirty="0">
                <a:solidFill>
                  <a:schemeClr val="tx2"/>
                </a:solidFill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</a:rPr>
              <a:t>компетенцијама</a:t>
            </a:r>
            <a:endParaRPr lang="sr-Cyrl-RS" sz="2800" dirty="0" smtClean="0">
              <a:solidFill>
                <a:schemeClr val="tx2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sr-Cyrl-RS" sz="2800" dirty="0" smtClean="0">
                <a:solidFill>
                  <a:schemeClr val="tx2"/>
                </a:solidFill>
              </a:rPr>
              <a:t>Усклађени </a:t>
            </a:r>
            <a:r>
              <a:rPr lang="sr-Cyrl-RS" sz="2800" dirty="0">
                <a:solidFill>
                  <a:schemeClr val="tx2"/>
                </a:solidFill>
              </a:rPr>
              <a:t>са постојећим </a:t>
            </a:r>
            <a:r>
              <a:rPr lang="sr-Cyrl-RS" sz="2800" b="1" dirty="0">
                <a:solidFill>
                  <a:schemeClr val="tx2"/>
                </a:solidFill>
              </a:rPr>
              <a:t>наставним програмима </a:t>
            </a:r>
            <a:r>
              <a:rPr lang="sr-Cyrl-RS" sz="2800" dirty="0">
                <a:solidFill>
                  <a:schemeClr val="tx2"/>
                </a:solidFill>
              </a:rPr>
              <a:t>у одређеној мери</a:t>
            </a:r>
          </a:p>
          <a:p>
            <a:pPr>
              <a:lnSpc>
                <a:spcPct val="80000"/>
              </a:lnSpc>
              <a:defRPr/>
            </a:pPr>
            <a:r>
              <a:rPr lang="sr-Cyrl-RS" sz="2800" dirty="0">
                <a:solidFill>
                  <a:schemeClr val="tx2"/>
                </a:solidFill>
              </a:rPr>
              <a:t>Засновани на </a:t>
            </a:r>
            <a:r>
              <a:rPr lang="sr-Cyrl-RS" sz="2800" b="1" dirty="0">
                <a:solidFill>
                  <a:schemeClr val="tx2"/>
                </a:solidFill>
              </a:rPr>
              <a:t>резултатима истраживање </a:t>
            </a:r>
            <a:r>
              <a:rPr lang="sr-Cyrl-RS" sz="2800" dirty="0">
                <a:solidFill>
                  <a:schemeClr val="tx2"/>
                </a:solidFill>
              </a:rPr>
              <a:t>ЕЛТЕ и  Завода за вредновање квалитета образовања и васпитања</a:t>
            </a:r>
            <a:endParaRPr lang="sr-Latn-R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0896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RS" altLang="sr-Latn-RS" dirty="0" smtClean="0">
                <a:solidFill>
                  <a:schemeClr val="tx2"/>
                </a:solidFill>
              </a:rPr>
              <a:t>Различите врсте компетенција</a:t>
            </a:r>
            <a:endParaRPr lang="en-US" altLang="sr-Latn-RS" dirty="0" smtClean="0">
              <a:solidFill>
                <a:schemeClr val="tx2"/>
              </a:solidFill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altLang="sr-Latn-RS" sz="3600" dirty="0" smtClean="0">
                <a:solidFill>
                  <a:schemeClr val="tx2"/>
                </a:solidFill>
              </a:rPr>
              <a:t>Опште </a:t>
            </a:r>
            <a:r>
              <a:rPr lang="sr-Cyrl-RS" altLang="sr-Latn-RS" sz="3600" dirty="0" err="1">
                <a:solidFill>
                  <a:schemeClr val="tx2"/>
                </a:solidFill>
              </a:rPr>
              <a:t>м</a:t>
            </a:r>
            <a:r>
              <a:rPr lang="sr-Cyrl-RS" altLang="sr-Latn-RS" sz="3600" dirty="0" err="1" smtClean="0">
                <a:solidFill>
                  <a:schemeClr val="tx2"/>
                </a:solidFill>
              </a:rPr>
              <a:t>еђупредметне</a:t>
            </a:r>
            <a:r>
              <a:rPr lang="sr-Cyrl-RS" altLang="sr-Latn-RS" sz="3600" dirty="0" smtClean="0">
                <a:solidFill>
                  <a:schemeClr val="tx2"/>
                </a:solidFill>
              </a:rPr>
              <a:t> компетенције</a:t>
            </a:r>
          </a:p>
          <a:p>
            <a:pPr eaLnBrk="1" hangingPunct="1"/>
            <a:r>
              <a:rPr lang="sr-Cyrl-RS" altLang="sr-Latn-RS" sz="3600" dirty="0" smtClean="0">
                <a:solidFill>
                  <a:schemeClr val="tx2"/>
                </a:solidFill>
              </a:rPr>
              <a:t>Општа предметна компетенција</a:t>
            </a:r>
          </a:p>
          <a:p>
            <a:pPr eaLnBrk="1" hangingPunct="1"/>
            <a:r>
              <a:rPr lang="sr-Cyrl-RS" altLang="sr-Latn-RS" sz="3600" dirty="0" smtClean="0">
                <a:solidFill>
                  <a:schemeClr val="tx2"/>
                </a:solidFill>
              </a:rPr>
              <a:t>Специфичне предметне компетенције</a:t>
            </a:r>
            <a:endParaRPr lang="en-US" altLang="sr-Latn-RS" sz="36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5659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sr-Cyrl-RS" dirty="0" smtClean="0">
                <a:solidFill>
                  <a:schemeClr val="tx2"/>
                </a:solidFill>
              </a:rPr>
              <a:t>Опште </a:t>
            </a:r>
            <a:r>
              <a:rPr lang="sr-Cyrl-RS" dirty="0" err="1" smtClean="0">
                <a:solidFill>
                  <a:schemeClr val="tx2"/>
                </a:solidFill>
              </a:rPr>
              <a:t>међупредметне</a:t>
            </a:r>
            <a:r>
              <a:rPr lang="sr-Cyrl-RS" dirty="0" smtClean="0">
                <a:solidFill>
                  <a:schemeClr val="tx2"/>
                </a:solidFill>
              </a:rPr>
              <a:t> компетенције</a:t>
            </a:r>
            <a:endParaRPr lang="sr-Latn-R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1.	</a:t>
            </a:r>
            <a:r>
              <a:rPr lang="ru-RU" dirty="0" err="1">
                <a:solidFill>
                  <a:schemeClr val="tx2"/>
                </a:solidFill>
              </a:rPr>
              <a:t>Компетенција</a:t>
            </a:r>
            <a:r>
              <a:rPr lang="ru-RU" dirty="0">
                <a:solidFill>
                  <a:schemeClr val="tx2"/>
                </a:solidFill>
              </a:rPr>
              <a:t> за </a:t>
            </a:r>
            <a:r>
              <a:rPr lang="ru-RU" dirty="0" err="1">
                <a:solidFill>
                  <a:schemeClr val="tx2"/>
                </a:solidFill>
              </a:rPr>
              <a:t>учење</a:t>
            </a:r>
            <a:endParaRPr lang="ru-RU" dirty="0">
              <a:solidFill>
                <a:schemeClr val="tx2"/>
              </a:solidFill>
            </a:endParaRPr>
          </a:p>
          <a:p>
            <a:r>
              <a:rPr lang="ru-RU" dirty="0">
                <a:solidFill>
                  <a:schemeClr val="tx2"/>
                </a:solidFill>
              </a:rPr>
              <a:t>2.	</a:t>
            </a:r>
            <a:r>
              <a:rPr lang="ru-RU" dirty="0" err="1">
                <a:solidFill>
                  <a:schemeClr val="tx2"/>
                </a:solidFill>
              </a:rPr>
              <a:t>Одговорно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учешће</a:t>
            </a:r>
            <a:r>
              <a:rPr lang="ru-RU" dirty="0">
                <a:solidFill>
                  <a:schemeClr val="tx2"/>
                </a:solidFill>
              </a:rPr>
              <a:t> у </a:t>
            </a:r>
            <a:r>
              <a:rPr lang="ru-RU" dirty="0" err="1">
                <a:solidFill>
                  <a:schemeClr val="tx2"/>
                </a:solidFill>
              </a:rPr>
              <a:t>демократском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друштву</a:t>
            </a:r>
            <a:endParaRPr lang="ru-RU" dirty="0">
              <a:solidFill>
                <a:schemeClr val="tx2"/>
              </a:solidFill>
            </a:endParaRPr>
          </a:p>
          <a:p>
            <a:r>
              <a:rPr lang="ru-RU" dirty="0">
                <a:solidFill>
                  <a:schemeClr val="tx2"/>
                </a:solidFill>
              </a:rPr>
              <a:t>3.	</a:t>
            </a:r>
            <a:r>
              <a:rPr lang="ru-RU" dirty="0" err="1">
                <a:solidFill>
                  <a:schemeClr val="tx2"/>
                </a:solidFill>
              </a:rPr>
              <a:t>Естетичка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компетенција</a:t>
            </a:r>
            <a:endParaRPr lang="ru-RU" dirty="0">
              <a:solidFill>
                <a:schemeClr val="tx2"/>
              </a:solidFill>
            </a:endParaRPr>
          </a:p>
          <a:p>
            <a:r>
              <a:rPr lang="ru-RU" dirty="0">
                <a:solidFill>
                  <a:schemeClr val="tx2"/>
                </a:solidFill>
              </a:rPr>
              <a:t>4.	</a:t>
            </a:r>
            <a:r>
              <a:rPr lang="ru-RU" dirty="0" err="1">
                <a:solidFill>
                  <a:schemeClr val="tx2"/>
                </a:solidFill>
              </a:rPr>
              <a:t>Комуникација</a:t>
            </a:r>
            <a:endParaRPr lang="ru-RU" dirty="0">
              <a:solidFill>
                <a:schemeClr val="tx2"/>
              </a:solidFill>
            </a:endParaRPr>
          </a:p>
          <a:p>
            <a:r>
              <a:rPr lang="ru-RU" dirty="0">
                <a:solidFill>
                  <a:schemeClr val="tx2"/>
                </a:solidFill>
              </a:rPr>
              <a:t>5.	</a:t>
            </a:r>
            <a:r>
              <a:rPr lang="ru-RU" dirty="0" err="1">
                <a:solidFill>
                  <a:schemeClr val="tx2"/>
                </a:solidFill>
              </a:rPr>
              <a:t>Одговоран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однос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према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околини</a:t>
            </a:r>
            <a:r>
              <a:rPr lang="ru-RU" dirty="0">
                <a:solidFill>
                  <a:schemeClr val="tx2"/>
                </a:solidFill>
              </a:rPr>
              <a:t> </a:t>
            </a:r>
          </a:p>
          <a:p>
            <a:r>
              <a:rPr lang="ru-RU" dirty="0">
                <a:solidFill>
                  <a:schemeClr val="tx2"/>
                </a:solidFill>
              </a:rPr>
              <a:t>6.	</a:t>
            </a:r>
            <a:r>
              <a:rPr lang="ru-RU" dirty="0" err="1">
                <a:solidFill>
                  <a:schemeClr val="tx2"/>
                </a:solidFill>
              </a:rPr>
              <a:t>Одговоран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однос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према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здрављу</a:t>
            </a:r>
            <a:endParaRPr lang="ru-RU" dirty="0">
              <a:solidFill>
                <a:schemeClr val="tx2"/>
              </a:solidFill>
            </a:endParaRPr>
          </a:p>
          <a:p>
            <a:r>
              <a:rPr lang="ru-RU" dirty="0">
                <a:solidFill>
                  <a:schemeClr val="tx2"/>
                </a:solidFill>
              </a:rPr>
              <a:t>7.	</a:t>
            </a:r>
            <a:r>
              <a:rPr lang="ru-RU" dirty="0" err="1">
                <a:solidFill>
                  <a:schemeClr val="tx2"/>
                </a:solidFill>
              </a:rPr>
              <a:t>Предузимљивост</a:t>
            </a:r>
            <a:r>
              <a:rPr lang="ru-RU" dirty="0">
                <a:solidFill>
                  <a:schemeClr val="tx2"/>
                </a:solidFill>
              </a:rPr>
              <a:t> и </a:t>
            </a:r>
            <a:r>
              <a:rPr lang="ru-RU" dirty="0" err="1">
                <a:solidFill>
                  <a:schemeClr val="tx2"/>
                </a:solidFill>
              </a:rPr>
              <a:t>оријентација</a:t>
            </a:r>
            <a:r>
              <a:rPr lang="ru-RU" dirty="0">
                <a:solidFill>
                  <a:schemeClr val="tx2"/>
                </a:solidFill>
              </a:rPr>
              <a:t> ка </a:t>
            </a:r>
            <a:r>
              <a:rPr lang="ru-RU" dirty="0" err="1">
                <a:solidFill>
                  <a:schemeClr val="tx2"/>
                </a:solidFill>
              </a:rPr>
              <a:t>предузетништву</a:t>
            </a:r>
            <a:endParaRPr lang="ru-RU" dirty="0">
              <a:solidFill>
                <a:schemeClr val="tx2"/>
              </a:solidFill>
            </a:endParaRPr>
          </a:p>
          <a:p>
            <a:r>
              <a:rPr lang="ru-RU" dirty="0">
                <a:solidFill>
                  <a:schemeClr val="tx2"/>
                </a:solidFill>
              </a:rPr>
              <a:t>8.	Рад с </a:t>
            </a:r>
            <a:r>
              <a:rPr lang="ru-RU" dirty="0" err="1">
                <a:solidFill>
                  <a:schemeClr val="tx2"/>
                </a:solidFill>
              </a:rPr>
              <a:t>подацима</a:t>
            </a:r>
            <a:r>
              <a:rPr lang="ru-RU" dirty="0">
                <a:solidFill>
                  <a:schemeClr val="tx2"/>
                </a:solidFill>
              </a:rPr>
              <a:t> и </a:t>
            </a:r>
            <a:r>
              <a:rPr lang="ru-RU" dirty="0" err="1">
                <a:solidFill>
                  <a:schemeClr val="tx2"/>
                </a:solidFill>
              </a:rPr>
              <a:t>информацијама</a:t>
            </a:r>
            <a:endParaRPr lang="ru-RU" dirty="0">
              <a:solidFill>
                <a:schemeClr val="tx2"/>
              </a:solidFill>
            </a:endParaRPr>
          </a:p>
          <a:p>
            <a:r>
              <a:rPr lang="ru-RU" dirty="0">
                <a:solidFill>
                  <a:schemeClr val="tx2"/>
                </a:solidFill>
              </a:rPr>
              <a:t>9.	</a:t>
            </a:r>
            <a:r>
              <a:rPr lang="ru-RU" dirty="0" err="1">
                <a:solidFill>
                  <a:schemeClr val="tx2"/>
                </a:solidFill>
              </a:rPr>
              <a:t>Решавање</a:t>
            </a:r>
            <a:r>
              <a:rPr lang="ru-RU" dirty="0">
                <a:solidFill>
                  <a:schemeClr val="tx2"/>
                </a:solidFill>
              </a:rPr>
              <a:t> проблема</a:t>
            </a:r>
          </a:p>
          <a:p>
            <a:r>
              <a:rPr lang="ru-RU" dirty="0">
                <a:solidFill>
                  <a:schemeClr val="tx2"/>
                </a:solidFill>
              </a:rPr>
              <a:t>10.	</a:t>
            </a:r>
            <a:r>
              <a:rPr lang="ru-RU" dirty="0" err="1">
                <a:solidFill>
                  <a:schemeClr val="tx2"/>
                </a:solidFill>
              </a:rPr>
              <a:t>Сарадња</a:t>
            </a:r>
            <a:endParaRPr lang="ru-RU" dirty="0">
              <a:solidFill>
                <a:schemeClr val="tx2"/>
              </a:solidFill>
            </a:endParaRPr>
          </a:p>
          <a:p>
            <a:r>
              <a:rPr lang="ru-RU" dirty="0">
                <a:solidFill>
                  <a:schemeClr val="tx2"/>
                </a:solidFill>
              </a:rPr>
              <a:t>11.	</a:t>
            </a:r>
            <a:r>
              <a:rPr lang="ru-RU" dirty="0" err="1">
                <a:solidFill>
                  <a:schemeClr val="tx2"/>
                </a:solidFill>
              </a:rPr>
              <a:t>Дигитална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компетенција</a:t>
            </a:r>
            <a:endParaRPr lang="ru-RU" dirty="0">
              <a:solidFill>
                <a:schemeClr val="tx2"/>
              </a:solidFill>
            </a:endParaRPr>
          </a:p>
          <a:p>
            <a:endParaRPr lang="ru-RU" dirty="0"/>
          </a:p>
          <a:p>
            <a:endParaRPr lang="ru-RU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7070343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RS" altLang="sr-Latn-RS" dirty="0" smtClean="0">
                <a:solidFill>
                  <a:schemeClr val="tx2"/>
                </a:solidFill>
              </a:rPr>
              <a:t>Општа предметна компетенција</a:t>
            </a:r>
            <a:endParaRPr lang="en-US" altLang="sr-Latn-RS" dirty="0" smtClean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Cyrl-RS" dirty="0" smtClean="0">
                <a:solidFill>
                  <a:schemeClr val="tx2"/>
                </a:solidFill>
              </a:rPr>
              <a:t>П</a:t>
            </a:r>
            <a:r>
              <a:rPr lang="en-US" dirty="0" err="1" smtClean="0">
                <a:solidFill>
                  <a:schemeClr val="tx2"/>
                </a:solidFill>
              </a:rPr>
              <a:t>редставља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опис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ситуација</a:t>
            </a:r>
            <a:r>
              <a:rPr lang="en-US" dirty="0" smtClean="0">
                <a:solidFill>
                  <a:schemeClr val="tx2"/>
                </a:solidFill>
              </a:rPr>
              <a:t>,</a:t>
            </a:r>
            <a:r>
              <a:rPr lang="sr-Cyrl-RS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проблема</a:t>
            </a:r>
            <a:r>
              <a:rPr lang="en-US" b="1" dirty="0" smtClean="0">
                <a:solidFill>
                  <a:schemeClr val="tx2"/>
                </a:solidFill>
              </a:rPr>
              <a:t> и </a:t>
            </a:r>
            <a:r>
              <a:rPr lang="en-US" b="1" dirty="0" err="1" smtClean="0">
                <a:solidFill>
                  <a:schemeClr val="tx2"/>
                </a:solidFill>
              </a:rPr>
              <a:t>изазова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које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ученици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могу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да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савладају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на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основу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знања</a:t>
            </a:r>
            <a:r>
              <a:rPr lang="en-US" b="1" dirty="0" smtClean="0">
                <a:solidFill>
                  <a:schemeClr val="tx2"/>
                </a:solidFill>
              </a:rPr>
              <a:t>, </a:t>
            </a:r>
            <a:r>
              <a:rPr lang="en-US" b="1" dirty="0" err="1" smtClean="0">
                <a:solidFill>
                  <a:schemeClr val="tx2"/>
                </a:solidFill>
              </a:rPr>
              <a:t>вештина</a:t>
            </a:r>
            <a:r>
              <a:rPr lang="en-US" b="1" dirty="0" smtClean="0">
                <a:solidFill>
                  <a:schemeClr val="tx2"/>
                </a:solidFill>
              </a:rPr>
              <a:t>, </a:t>
            </a:r>
            <a:r>
              <a:rPr lang="en-US" b="1" dirty="0" err="1" smtClean="0">
                <a:solidFill>
                  <a:schemeClr val="tx2"/>
                </a:solidFill>
              </a:rPr>
              <a:t>ставова</a:t>
            </a:r>
            <a:r>
              <a:rPr lang="en-US" b="1" dirty="0" smtClean="0">
                <a:solidFill>
                  <a:schemeClr val="tx2"/>
                </a:solidFill>
              </a:rPr>
              <a:t> и </a:t>
            </a:r>
            <a:r>
              <a:rPr lang="en-US" b="1" dirty="0" err="1" smtClean="0">
                <a:solidFill>
                  <a:schemeClr val="tx2"/>
                </a:solidFill>
              </a:rPr>
              <a:t>вредности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које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стичу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кроз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учење</a:t>
            </a:r>
            <a:r>
              <a:rPr lang="en-US" dirty="0" smtClean="0">
                <a:solidFill>
                  <a:schemeClr val="tx2"/>
                </a:solidFill>
              </a:rPr>
              <a:t> и </a:t>
            </a:r>
            <a:r>
              <a:rPr lang="en-US" dirty="0" err="1" smtClean="0">
                <a:solidFill>
                  <a:schemeClr val="tx2"/>
                </a:solidFill>
              </a:rPr>
              <a:t>наставу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из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датог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предмета</a:t>
            </a:r>
            <a:r>
              <a:rPr lang="en-US" dirty="0" smtClean="0">
                <a:solidFill>
                  <a:schemeClr val="tx2"/>
                </a:solidFill>
              </a:rPr>
              <a:t>. </a:t>
            </a:r>
            <a:endParaRPr lang="sr-Cyrl-RS" dirty="0" smtClean="0">
              <a:solidFill>
                <a:schemeClr val="tx2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>
                <a:solidFill>
                  <a:schemeClr val="tx2"/>
                </a:solidFill>
              </a:rPr>
              <a:t>Општа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предметна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компетенција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описује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крајњу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сврху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учења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датог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предмета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на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начин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који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је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разумљив</a:t>
            </a:r>
            <a:r>
              <a:rPr lang="en-US" dirty="0" smtClean="0">
                <a:solidFill>
                  <a:schemeClr val="tx2"/>
                </a:solidFill>
              </a:rPr>
              <a:t> и </a:t>
            </a:r>
            <a:r>
              <a:rPr lang="en-US" dirty="0" err="1" smtClean="0">
                <a:solidFill>
                  <a:schemeClr val="tx2"/>
                </a:solidFill>
              </a:rPr>
              <a:t>особама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које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нису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стручњаци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за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дати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предмет</a:t>
            </a:r>
            <a:r>
              <a:rPr lang="en-US" dirty="0" smtClean="0">
                <a:solidFill>
                  <a:schemeClr val="tx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66228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dirty="0" smtClean="0">
                <a:solidFill>
                  <a:schemeClr val="tx2"/>
                </a:solidFill>
              </a:rPr>
              <a:t>Специфичне предметне компетенције</a:t>
            </a:r>
            <a:endParaRPr lang="en-US" dirty="0" smtClean="0">
              <a:solidFill>
                <a:schemeClr val="tx2"/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eaLnBrk="1" hangingPunct="1"/>
            <a:endParaRPr lang="sr-Cyrl-RS" altLang="sr-Latn-RS" dirty="0" smtClean="0">
              <a:solidFill>
                <a:schemeClr val="tx2"/>
              </a:solidFill>
            </a:endParaRPr>
          </a:p>
          <a:p>
            <a:pPr eaLnBrk="1" hangingPunct="1"/>
            <a:r>
              <a:rPr lang="sr-Cyrl-RS" altLang="sr-Latn-RS" dirty="0" smtClean="0">
                <a:solidFill>
                  <a:schemeClr val="tx2"/>
                </a:solidFill>
              </a:rPr>
              <a:t>Представљају </a:t>
            </a:r>
            <a:r>
              <a:rPr lang="sr-Cyrl-RS" altLang="sr-Latn-RS" b="1" dirty="0" smtClean="0">
                <a:solidFill>
                  <a:schemeClr val="tx2"/>
                </a:solidFill>
              </a:rPr>
              <a:t>спецификацију </a:t>
            </a:r>
            <a:r>
              <a:rPr lang="sr-Cyrl-RS" altLang="sr-Latn-RS" dirty="0" smtClean="0">
                <a:solidFill>
                  <a:schemeClr val="tx2"/>
                </a:solidFill>
              </a:rPr>
              <a:t>опште предметне компетенције</a:t>
            </a:r>
          </a:p>
          <a:p>
            <a:pPr lvl="1" eaLnBrk="1" hangingPunct="1"/>
            <a:r>
              <a:rPr lang="sr-Cyrl-RS" altLang="sr-Latn-RS" dirty="0" smtClean="0">
                <a:solidFill>
                  <a:schemeClr val="tx2"/>
                </a:solidFill>
              </a:rPr>
              <a:t>У опису специфичних предметних компетенција се </a:t>
            </a:r>
            <a:r>
              <a:rPr lang="sr-Cyrl-RS" altLang="sr-Latn-RS" b="1" dirty="0" smtClean="0">
                <a:solidFill>
                  <a:schemeClr val="tx2"/>
                </a:solidFill>
              </a:rPr>
              <a:t>разрађују елементи </a:t>
            </a:r>
            <a:r>
              <a:rPr lang="sr-Cyrl-RS" altLang="sr-Latn-RS" dirty="0" smtClean="0">
                <a:solidFill>
                  <a:schemeClr val="tx2"/>
                </a:solidFill>
              </a:rPr>
              <a:t>који су већ наведени у оквиру описа опште предметне компетенције</a:t>
            </a:r>
            <a:endParaRPr lang="en-US" altLang="sr-Latn-RS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2984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2"/>
                </a:solidFill>
              </a:rPr>
              <a:t>Искази </a:t>
            </a:r>
            <a:r>
              <a:rPr lang="ru-RU" dirty="0" err="1">
                <a:solidFill>
                  <a:schemeClr val="tx2"/>
                </a:solidFill>
              </a:rPr>
              <a:t>стандарда</a:t>
            </a:r>
            <a:r>
              <a:rPr lang="ru-RU" dirty="0">
                <a:solidFill>
                  <a:schemeClr val="tx2"/>
                </a:solidFill>
              </a:rPr>
              <a:t> </a:t>
            </a:r>
            <a:endParaRPr lang="sr-Latn-R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tx2"/>
                </a:solidFill>
              </a:rPr>
              <a:t>дефинишу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ru-RU" b="1" dirty="0">
                <a:solidFill>
                  <a:schemeClr val="tx2"/>
                </a:solidFill>
              </a:rPr>
              <a:t>конкретна </a:t>
            </a:r>
            <a:r>
              <a:rPr lang="ru-RU" b="1" dirty="0" err="1">
                <a:solidFill>
                  <a:schemeClr val="tx2"/>
                </a:solidFill>
              </a:rPr>
              <a:t>знања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вештине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ставове</a:t>
            </a:r>
            <a:r>
              <a:rPr lang="ru-RU" b="1" dirty="0">
                <a:solidFill>
                  <a:schemeClr val="tx2"/>
                </a:solidFill>
              </a:rPr>
              <a:t> и вредности </a:t>
            </a:r>
            <a:r>
              <a:rPr lang="ru-RU" dirty="0" err="1">
                <a:solidFill>
                  <a:schemeClr val="tx2"/>
                </a:solidFill>
              </a:rPr>
              <a:t>које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ученици</a:t>
            </a:r>
            <a:r>
              <a:rPr lang="ru-RU" dirty="0">
                <a:solidFill>
                  <a:schemeClr val="tx2"/>
                </a:solidFill>
              </a:rPr>
              <a:t> треба да </a:t>
            </a:r>
            <a:r>
              <a:rPr lang="ru-RU" dirty="0" err="1">
                <a:solidFill>
                  <a:schemeClr val="tx2"/>
                </a:solidFill>
              </a:rPr>
              <a:t>стекну</a:t>
            </a:r>
            <a:r>
              <a:rPr lang="ru-RU" dirty="0">
                <a:solidFill>
                  <a:schemeClr val="tx2"/>
                </a:solidFill>
              </a:rPr>
              <a:t> у </a:t>
            </a:r>
            <a:r>
              <a:rPr lang="ru-RU" dirty="0" err="1">
                <a:solidFill>
                  <a:schemeClr val="tx2"/>
                </a:solidFill>
              </a:rPr>
              <a:t>одређеној</a:t>
            </a:r>
            <a:r>
              <a:rPr lang="ru-RU" dirty="0">
                <a:solidFill>
                  <a:schemeClr val="tx2"/>
                </a:solidFill>
              </a:rPr>
              <a:t> области/домену </a:t>
            </a:r>
            <a:r>
              <a:rPr lang="ru-RU" dirty="0" err="1">
                <a:solidFill>
                  <a:schemeClr val="tx2"/>
                </a:solidFill>
              </a:rPr>
              <a:t>наставе</a:t>
            </a:r>
            <a:r>
              <a:rPr lang="ru-RU" dirty="0">
                <a:solidFill>
                  <a:schemeClr val="tx2"/>
                </a:solidFill>
              </a:rPr>
              <a:t> из </a:t>
            </a:r>
            <a:r>
              <a:rPr lang="ru-RU" dirty="0" err="1">
                <a:solidFill>
                  <a:schemeClr val="tx2"/>
                </a:solidFill>
              </a:rPr>
              <a:t>датог</a:t>
            </a:r>
            <a:r>
              <a:rPr lang="ru-RU" dirty="0">
                <a:solidFill>
                  <a:schemeClr val="tx2"/>
                </a:solidFill>
              </a:rPr>
              <a:t> предмета, на </a:t>
            </a:r>
            <a:r>
              <a:rPr lang="ru-RU" dirty="0" err="1">
                <a:solidFill>
                  <a:schemeClr val="tx2"/>
                </a:solidFill>
              </a:rPr>
              <a:t>одређеном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нивоу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стандарда</a:t>
            </a:r>
            <a:r>
              <a:rPr lang="ru-RU" dirty="0">
                <a:solidFill>
                  <a:schemeClr val="tx2"/>
                </a:solidFill>
              </a:rPr>
              <a:t>.</a:t>
            </a:r>
            <a:endParaRPr lang="sr-Latn-R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9133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RS" altLang="sr-Latn-RS" dirty="0" smtClean="0">
                <a:solidFill>
                  <a:schemeClr val="tx2"/>
                </a:solidFill>
              </a:rPr>
              <a:t>Три нивоа/стандарда</a:t>
            </a:r>
            <a:endParaRPr lang="en-US" altLang="sr-Latn-RS" dirty="0" smtClean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Cyrl-RS" dirty="0" smtClean="0">
                <a:solidFill>
                  <a:schemeClr val="tx2"/>
                </a:solidFill>
              </a:rPr>
              <a:t>Основни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sr-Cyrl-CS" dirty="0" smtClean="0">
                <a:solidFill>
                  <a:schemeClr val="tx2"/>
                </a:solidFill>
              </a:rPr>
              <a:t>Шта је потребно младој особи да би могла да активно учествује у </a:t>
            </a:r>
            <a:r>
              <a:rPr lang="sr-Cyrl-CS" b="1" dirty="0" smtClean="0">
                <a:solidFill>
                  <a:schemeClr val="tx2"/>
                </a:solidFill>
              </a:rPr>
              <a:t>једноставним и познатим </a:t>
            </a:r>
            <a:r>
              <a:rPr lang="sr-Cyrl-CS" dirty="0" smtClean="0">
                <a:solidFill>
                  <a:schemeClr val="tx2"/>
                </a:solidFill>
              </a:rPr>
              <a:t>ситуацијама у породичном и личном животу, у животу школе и  заједнице,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sr-Cyrl-CS" dirty="0" smtClean="0">
                <a:solidFill>
                  <a:schemeClr val="tx2"/>
                </a:solidFill>
              </a:rPr>
              <a:t>Шта је потребно младој особи да би била </a:t>
            </a:r>
            <a:r>
              <a:rPr lang="sr-Cyrl-CS" b="1" dirty="0" smtClean="0">
                <a:solidFill>
                  <a:schemeClr val="tx2"/>
                </a:solidFill>
              </a:rPr>
              <a:t>припремљена за наставак образовања у трогодишњим програмима </a:t>
            </a:r>
            <a:r>
              <a:rPr lang="sr-Cyrl-CS" dirty="0" smtClean="0">
                <a:solidFill>
                  <a:schemeClr val="tx2"/>
                </a:solidFill>
              </a:rPr>
              <a:t>средњег стручног образовања. </a:t>
            </a:r>
          </a:p>
        </p:txBody>
      </p:sp>
    </p:spTree>
    <p:extLst>
      <p:ext uri="{BB962C8B-B14F-4D97-AF65-F5344CB8AC3E}">
        <p14:creationId xmlns:p14="http://schemas.microsoft.com/office/powerpoint/2010/main" val="35679169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RS" altLang="sr-Latn-RS" dirty="0" smtClean="0">
                <a:solidFill>
                  <a:schemeClr val="tx2"/>
                </a:solidFill>
              </a:rPr>
              <a:t>Три нивоа/стандарда</a:t>
            </a:r>
            <a:endParaRPr lang="en-US" altLang="sr-Latn-RS" dirty="0" smtClean="0">
              <a:solidFill>
                <a:schemeClr val="tx2"/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Cyrl-RS" altLang="sr-Latn-RS" dirty="0" smtClean="0">
                <a:solidFill>
                  <a:schemeClr val="tx2"/>
                </a:solidFill>
              </a:rPr>
              <a:t>Средњи </a:t>
            </a:r>
          </a:p>
          <a:p>
            <a:pPr lvl="1" eaLnBrk="1" hangingPunct="1"/>
            <a:r>
              <a:rPr lang="sr-Cyrl-CS" altLang="sr-Latn-RS" dirty="0" smtClean="0">
                <a:solidFill>
                  <a:schemeClr val="tx2"/>
                </a:solidFill>
              </a:rPr>
              <a:t>Шта је потребно младој особи да би могла да активно учествује у </a:t>
            </a:r>
            <a:r>
              <a:rPr lang="sr-Cyrl-CS" altLang="sr-Latn-RS" b="1" dirty="0" smtClean="0">
                <a:solidFill>
                  <a:schemeClr val="tx2"/>
                </a:solidFill>
              </a:rPr>
              <a:t>сложенијим ситуацијама у породичном и личном животу, у животу школе и  заједнице,</a:t>
            </a:r>
          </a:p>
          <a:p>
            <a:pPr lvl="1" eaLnBrk="1" hangingPunct="1"/>
            <a:r>
              <a:rPr lang="sr-Cyrl-CS" altLang="sr-Latn-RS" dirty="0" smtClean="0">
                <a:solidFill>
                  <a:schemeClr val="tx2"/>
                </a:solidFill>
              </a:rPr>
              <a:t>Шта је потребно младој особи да би била припремљена за наставак образовања у ч</a:t>
            </a:r>
            <a:r>
              <a:rPr lang="sr-Cyrl-CS" altLang="sr-Latn-RS" b="1" dirty="0" smtClean="0">
                <a:solidFill>
                  <a:schemeClr val="tx2"/>
                </a:solidFill>
              </a:rPr>
              <a:t>етворогодишњим програмима средњег образовања (средње стручном</a:t>
            </a:r>
            <a:r>
              <a:rPr lang="sr-Cyrl-CS" altLang="sr-Latn-RS" dirty="0" smtClean="0">
                <a:solidFill>
                  <a:schemeClr val="tx2"/>
                </a:solidFill>
              </a:rPr>
              <a:t>). </a:t>
            </a:r>
          </a:p>
          <a:p>
            <a:pPr lvl="1" eaLnBrk="1" hangingPunct="1"/>
            <a:endParaRPr lang="sr-Cyrl-RS" alt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31314855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RS" altLang="sr-Latn-RS" dirty="0" smtClean="0">
                <a:solidFill>
                  <a:schemeClr val="tx2"/>
                </a:solidFill>
              </a:rPr>
              <a:t>Три нивоа/стандарда</a:t>
            </a:r>
            <a:endParaRPr lang="en-US" altLang="sr-Latn-RS" dirty="0" smtClean="0">
              <a:solidFill>
                <a:schemeClr val="tx2"/>
              </a:solidFill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Cyrl-RS" altLang="sr-Latn-RS" dirty="0" smtClean="0">
                <a:solidFill>
                  <a:schemeClr val="tx2"/>
                </a:solidFill>
              </a:rPr>
              <a:t>Напредни </a:t>
            </a:r>
          </a:p>
          <a:p>
            <a:pPr lvl="1" eaLnBrk="1" hangingPunct="1"/>
            <a:r>
              <a:rPr lang="sr-Cyrl-CS" altLang="sr-Latn-RS" dirty="0" smtClean="0">
                <a:solidFill>
                  <a:schemeClr val="tx2"/>
                </a:solidFill>
              </a:rPr>
              <a:t>Шта је потребно младој особи да би могла да активно учествује </a:t>
            </a:r>
            <a:r>
              <a:rPr lang="sr-Cyrl-CS" altLang="sr-Latn-RS" b="1" dirty="0" smtClean="0">
                <a:solidFill>
                  <a:schemeClr val="tx2"/>
                </a:solidFill>
              </a:rPr>
              <a:t>у сложенијим ситуацијама у породичном и личном животу, у животу школе и  заједнице,</a:t>
            </a:r>
          </a:p>
          <a:p>
            <a:pPr lvl="1" eaLnBrk="1" hangingPunct="1"/>
            <a:r>
              <a:rPr lang="sr-Cyrl-CS" altLang="sr-Latn-RS" dirty="0" smtClean="0">
                <a:solidFill>
                  <a:schemeClr val="tx2"/>
                </a:solidFill>
              </a:rPr>
              <a:t>Шта је потребно младој особи да би била припремљена за наставак образовања у </a:t>
            </a:r>
            <a:r>
              <a:rPr lang="sr-Cyrl-CS" altLang="sr-Latn-RS" b="1" dirty="0" smtClean="0">
                <a:solidFill>
                  <a:schemeClr val="tx2"/>
                </a:solidFill>
              </a:rPr>
              <a:t>четворогодишњим програмима општег средњег образовања</a:t>
            </a:r>
            <a:r>
              <a:rPr lang="sr-Cyrl-CS" altLang="sr-Latn-RS" dirty="0" smtClean="0">
                <a:solidFill>
                  <a:schemeClr val="tx2"/>
                </a:solidFill>
              </a:rPr>
              <a:t>. </a:t>
            </a:r>
          </a:p>
          <a:p>
            <a:pPr lvl="1" eaLnBrk="1" hangingPunct="1"/>
            <a:endParaRPr lang="sr-Cyrl-RS" alt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1029771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 err="1">
                <a:solidFill>
                  <a:schemeClr val="tx2"/>
                </a:solidFill>
              </a:rPr>
              <a:t>Правилник</a:t>
            </a:r>
            <a:r>
              <a:rPr lang="ru-RU" i="1" dirty="0">
                <a:solidFill>
                  <a:schemeClr val="tx2"/>
                </a:solidFill>
              </a:rPr>
              <a:t> о </a:t>
            </a:r>
            <a:r>
              <a:rPr lang="ru-RU" i="1" dirty="0" err="1">
                <a:solidFill>
                  <a:schemeClr val="tx2"/>
                </a:solidFill>
              </a:rPr>
              <a:t>општим</a:t>
            </a:r>
            <a:r>
              <a:rPr lang="ru-RU" i="1" dirty="0">
                <a:solidFill>
                  <a:schemeClr val="tx2"/>
                </a:solidFill>
              </a:rPr>
              <a:t> </a:t>
            </a:r>
            <a:r>
              <a:rPr lang="ru-RU" i="1" dirty="0" err="1">
                <a:solidFill>
                  <a:schemeClr val="tx2"/>
                </a:solidFill>
              </a:rPr>
              <a:t>стандардима</a:t>
            </a:r>
            <a:r>
              <a:rPr lang="ru-RU" i="1" dirty="0">
                <a:solidFill>
                  <a:schemeClr val="tx2"/>
                </a:solidFill>
              </a:rPr>
              <a:t> </a:t>
            </a:r>
            <a:r>
              <a:rPr lang="ru-RU" i="1" dirty="0" err="1">
                <a:solidFill>
                  <a:schemeClr val="tx2"/>
                </a:solidFill>
              </a:rPr>
              <a:t>постигнућа</a:t>
            </a:r>
            <a:r>
              <a:rPr lang="ru-RU" i="1" dirty="0">
                <a:solidFill>
                  <a:schemeClr val="tx2"/>
                </a:solidFill>
              </a:rPr>
              <a:t> за </a:t>
            </a:r>
            <a:r>
              <a:rPr lang="ru-RU" i="1" dirty="0" err="1">
                <a:solidFill>
                  <a:schemeClr val="tx2"/>
                </a:solidFill>
              </a:rPr>
              <a:t>крај</a:t>
            </a:r>
            <a:r>
              <a:rPr lang="ru-RU" i="1" dirty="0">
                <a:solidFill>
                  <a:schemeClr val="tx2"/>
                </a:solidFill>
              </a:rPr>
              <a:t> </a:t>
            </a:r>
            <a:r>
              <a:rPr lang="ru-RU" i="1" dirty="0" err="1">
                <a:solidFill>
                  <a:schemeClr val="tx2"/>
                </a:solidFill>
              </a:rPr>
              <a:t>основног</a:t>
            </a:r>
            <a:r>
              <a:rPr lang="ru-RU" i="1" dirty="0">
                <a:solidFill>
                  <a:schemeClr val="tx2"/>
                </a:solidFill>
              </a:rPr>
              <a:t> </a:t>
            </a:r>
            <a:r>
              <a:rPr lang="ru-RU" i="1" dirty="0" err="1">
                <a:solidFill>
                  <a:schemeClr val="tx2"/>
                </a:solidFill>
              </a:rPr>
              <a:t>образовања</a:t>
            </a:r>
            <a:r>
              <a:rPr lang="ru-RU" i="1" dirty="0">
                <a:solidFill>
                  <a:schemeClr val="tx2"/>
                </a:solidFill>
              </a:rPr>
              <a:t> за </a:t>
            </a:r>
            <a:r>
              <a:rPr lang="ru-RU" i="1" dirty="0" err="1">
                <a:solidFill>
                  <a:schemeClr val="tx2"/>
                </a:solidFill>
              </a:rPr>
              <a:t>страни</a:t>
            </a:r>
            <a:r>
              <a:rPr lang="ru-RU" i="1" dirty="0">
                <a:solidFill>
                  <a:schemeClr val="tx2"/>
                </a:solidFill>
              </a:rPr>
              <a:t> </a:t>
            </a:r>
            <a:r>
              <a:rPr lang="ru-RU" i="1" dirty="0" err="1" smtClean="0">
                <a:solidFill>
                  <a:schemeClr val="tx2"/>
                </a:solidFill>
              </a:rPr>
              <a:t>језик</a:t>
            </a:r>
            <a:endParaRPr lang="ru-RU" i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ru-RU" i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2"/>
                </a:solidFill>
              </a:rPr>
              <a:t>"</a:t>
            </a:r>
            <a:r>
              <a:rPr lang="ru-RU" dirty="0" err="1" smtClean="0">
                <a:solidFill>
                  <a:schemeClr val="tx2"/>
                </a:solidFill>
              </a:rPr>
              <a:t>Службени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ru-RU" dirty="0" err="1" smtClean="0">
                <a:solidFill>
                  <a:schemeClr val="tx2"/>
                </a:solidFill>
              </a:rPr>
              <a:t>гласник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ru-RU" dirty="0">
                <a:solidFill>
                  <a:schemeClr val="tx2"/>
                </a:solidFill>
              </a:rPr>
              <a:t>РС", </a:t>
            </a:r>
            <a:r>
              <a:rPr lang="ru-RU" dirty="0" err="1">
                <a:solidFill>
                  <a:schemeClr val="tx2"/>
                </a:solidFill>
              </a:rPr>
              <a:t>бр</a:t>
            </a:r>
            <a:r>
              <a:rPr lang="ru-RU" dirty="0">
                <a:solidFill>
                  <a:schemeClr val="tx2"/>
                </a:solidFill>
              </a:rPr>
              <a:t>. 78/2017 од 18.8.2017. </a:t>
            </a:r>
            <a:r>
              <a:rPr lang="ru-RU" dirty="0" smtClean="0">
                <a:solidFill>
                  <a:schemeClr val="tx2"/>
                </a:solidFill>
              </a:rPr>
              <a:t>године</a:t>
            </a:r>
            <a:endParaRPr lang="ru-RU" dirty="0">
              <a:solidFill>
                <a:schemeClr val="tx2"/>
              </a:solidFill>
            </a:endParaRPr>
          </a:p>
          <a:p>
            <a:endParaRPr lang="sr-Cyrl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9618326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RS" altLang="sr-Latn-RS" dirty="0" smtClean="0">
                <a:solidFill>
                  <a:schemeClr val="tx2"/>
                </a:solidFill>
              </a:rPr>
              <a:t>Три нивоа/стандарда</a:t>
            </a:r>
            <a:endParaRPr lang="en-US" altLang="sr-Latn-RS" dirty="0" smtClean="0">
              <a:solidFill>
                <a:schemeClr val="tx2"/>
              </a:solidFill>
            </a:endParaRPr>
          </a:p>
        </p:txBody>
      </p:sp>
      <p:sp>
        <p:nvSpPr>
          <p:cNvPr id="1638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r-Latn-RS" altLang="sr-Latn-RS" sz="1800"/>
          </a:p>
        </p:txBody>
      </p:sp>
      <p:sp>
        <p:nvSpPr>
          <p:cNvPr id="2049" name="Text Box 2"/>
          <p:cNvSpPr txBox="1">
            <a:spLocks noChangeArrowheads="1"/>
          </p:cNvSpPr>
          <p:nvPr/>
        </p:nvSpPr>
        <p:spPr bwMode="auto">
          <a:xfrm>
            <a:off x="1066800" y="1524000"/>
            <a:ext cx="519113" cy="4235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vert270"/>
          <a:lstStyle/>
          <a:p>
            <a:pPr>
              <a:defRPr/>
            </a:pPr>
            <a:r>
              <a:rPr lang="sr-Cyrl-C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Дубље разумевање</a:t>
            </a:r>
            <a:endParaRPr lang="sr-Cyrl-CS" sz="28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sr-Cyrl-C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----&gt;</a:t>
            </a:r>
            <a:endParaRPr lang="sr-Cyrl-C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9" name="Rectangle 4"/>
          <p:cNvSpPr>
            <a:spLocks noChangeArrowheads="1"/>
          </p:cNvSpPr>
          <p:nvPr/>
        </p:nvSpPr>
        <p:spPr bwMode="auto">
          <a:xfrm>
            <a:off x="2133600" y="5562600"/>
            <a:ext cx="3406775" cy="104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r-Cyrl-CS" altLang="sr-Latn-RS" sz="12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sr-Cyrl-CS" altLang="sr-Latn-RS" sz="2800">
                <a:latin typeface="Times New Roman" pitchFamily="18" charset="0"/>
                <a:cs typeface="Times New Roman" pitchFamily="18" charset="0"/>
              </a:rPr>
              <a:t>Шири садржај</a:t>
            </a:r>
            <a:r>
              <a:rPr lang="sr-Cyrl-CS" altLang="sr-Latn-RS">
                <a:latin typeface="Times New Roman" pitchFamily="18" charset="0"/>
                <a:cs typeface="Times New Roman" pitchFamily="18" charset="0"/>
              </a:rPr>
              <a:t> -----&gt;</a:t>
            </a:r>
            <a:endParaRPr lang="en-US" altLang="sr-Latn-RS" sz="800"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sr-Latn-RS" sz="1800">
              <a:latin typeface="Arial" charset="0"/>
            </a:endParaRPr>
          </a:p>
        </p:txBody>
      </p:sp>
      <p:pic>
        <p:nvPicPr>
          <p:cNvPr id="16390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90600" y="1600200"/>
            <a:ext cx="12358688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16711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>
                <a:solidFill>
                  <a:schemeClr val="tx2"/>
                </a:solidFill>
              </a:rPr>
              <a:t>Радна група </a:t>
            </a:r>
            <a:endParaRPr lang="sr-Latn-R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sr-Cyrl-RS" dirty="0"/>
              <a:t>1.	</a:t>
            </a:r>
            <a:r>
              <a:rPr lang="sr-Cyrl-RS" sz="6400" dirty="0">
                <a:solidFill>
                  <a:schemeClr val="tx2"/>
                </a:solidFill>
              </a:rPr>
              <a:t>Проф. др Оливера Дурбаба, Немачки језик, Филолошки факултет, Германистика, Београд</a:t>
            </a:r>
          </a:p>
          <a:p>
            <a:pPr marL="0" indent="0">
              <a:buNone/>
            </a:pPr>
            <a:r>
              <a:rPr lang="sr-Cyrl-RS" sz="6400" dirty="0">
                <a:solidFill>
                  <a:schemeClr val="tx2"/>
                </a:solidFill>
              </a:rPr>
              <a:t>2.	Др Јелена Гинић, Руски језик, Филолошки факултет, Славистика, Београд  </a:t>
            </a:r>
          </a:p>
          <a:p>
            <a:pPr marL="0" indent="0">
              <a:buNone/>
            </a:pPr>
            <a:r>
              <a:rPr lang="sr-Cyrl-RS" sz="6400" dirty="0">
                <a:solidFill>
                  <a:schemeClr val="tx2"/>
                </a:solidFill>
              </a:rPr>
              <a:t>3.	Др Лука Меденица, Руски језик, Филолошки факултет, Славистика, Београд  </a:t>
            </a:r>
          </a:p>
          <a:p>
            <a:pPr marL="0" indent="0">
              <a:buNone/>
            </a:pPr>
            <a:r>
              <a:rPr lang="sr-Cyrl-RS" sz="6400" dirty="0">
                <a:solidFill>
                  <a:schemeClr val="tx2"/>
                </a:solidFill>
              </a:rPr>
              <a:t>4.	Др Ненад Томовић, Енглески језик, Филолошки факултет, Англистика, Београд </a:t>
            </a:r>
          </a:p>
          <a:p>
            <a:pPr marL="0" indent="0">
              <a:buNone/>
            </a:pPr>
            <a:r>
              <a:rPr lang="sr-Cyrl-RS" sz="6400" dirty="0">
                <a:solidFill>
                  <a:schemeClr val="tx2"/>
                </a:solidFill>
              </a:rPr>
              <a:t>5.	Др Катарина Завишин, Италијански језик, Филолошки факултет, Италијанистика, Београд</a:t>
            </a:r>
          </a:p>
          <a:p>
            <a:pPr marL="0" indent="0">
              <a:buNone/>
            </a:pPr>
            <a:r>
              <a:rPr lang="sr-Cyrl-RS" sz="6400" dirty="0">
                <a:solidFill>
                  <a:schemeClr val="tx2"/>
                </a:solidFill>
              </a:rPr>
              <a:t>6.	Др Љиљана Ђурић, Француски језик, Филолошки факултет, Романистика, Београд </a:t>
            </a:r>
          </a:p>
          <a:p>
            <a:pPr marL="0" indent="0">
              <a:buNone/>
            </a:pPr>
            <a:r>
              <a:rPr lang="sr-Cyrl-RS" sz="6400" dirty="0">
                <a:solidFill>
                  <a:schemeClr val="tx2"/>
                </a:solidFill>
              </a:rPr>
              <a:t>7.	Др Ана Јовановић, Шпански језик, Фил</a:t>
            </a:r>
            <a:r>
              <a:rPr lang="sr-Latn-RS" sz="6400" dirty="0">
                <a:solidFill>
                  <a:schemeClr val="tx2"/>
                </a:solidFill>
              </a:rPr>
              <a:t>o</a:t>
            </a:r>
            <a:r>
              <a:rPr lang="sr-Cyrl-RS" sz="6400" dirty="0">
                <a:solidFill>
                  <a:schemeClr val="tx2"/>
                </a:solidFill>
              </a:rPr>
              <a:t>л</a:t>
            </a:r>
            <a:r>
              <a:rPr lang="sr-Latn-RS" sz="6400" dirty="0">
                <a:solidFill>
                  <a:schemeClr val="tx2"/>
                </a:solidFill>
              </a:rPr>
              <a:t>o</a:t>
            </a:r>
            <a:r>
              <a:rPr lang="sr-Cyrl-RS" sz="6400" dirty="0">
                <a:solidFill>
                  <a:schemeClr val="tx2"/>
                </a:solidFill>
              </a:rPr>
              <a:t>шк</a:t>
            </a:r>
            <a:r>
              <a:rPr lang="sr-Latn-RS" sz="6400" dirty="0">
                <a:solidFill>
                  <a:schemeClr val="tx2"/>
                </a:solidFill>
              </a:rPr>
              <a:t>o-</a:t>
            </a:r>
            <a:r>
              <a:rPr lang="sr-Cyrl-RS" sz="6400" dirty="0">
                <a:solidFill>
                  <a:schemeClr val="tx2"/>
                </a:solidFill>
              </a:rPr>
              <a:t>ум</a:t>
            </a:r>
            <a:r>
              <a:rPr lang="sr-Latn-RS" sz="6400" dirty="0">
                <a:solidFill>
                  <a:schemeClr val="tx2"/>
                </a:solidFill>
              </a:rPr>
              <a:t>e</a:t>
            </a:r>
            <a:r>
              <a:rPr lang="sr-Cyrl-RS" sz="6400" dirty="0">
                <a:solidFill>
                  <a:schemeClr val="tx2"/>
                </a:solidFill>
              </a:rPr>
              <a:t>тнички ф</a:t>
            </a:r>
            <a:r>
              <a:rPr lang="sr-Latn-RS" sz="6400" dirty="0">
                <a:solidFill>
                  <a:schemeClr val="tx2"/>
                </a:solidFill>
              </a:rPr>
              <a:t>a</a:t>
            </a:r>
            <a:r>
              <a:rPr lang="sr-Cyrl-RS" sz="6400" dirty="0">
                <a:solidFill>
                  <a:schemeClr val="tx2"/>
                </a:solidFill>
              </a:rPr>
              <a:t>култ</a:t>
            </a:r>
            <a:r>
              <a:rPr lang="sr-Latn-RS" sz="6400" dirty="0">
                <a:solidFill>
                  <a:schemeClr val="tx2"/>
                </a:solidFill>
              </a:rPr>
              <a:t>e</a:t>
            </a:r>
            <a:r>
              <a:rPr lang="sr-Cyrl-RS" sz="6400" dirty="0">
                <a:solidFill>
                  <a:schemeClr val="tx2"/>
                </a:solidFill>
              </a:rPr>
              <a:t>т, Шпански језик и хиспанске </a:t>
            </a:r>
            <a:r>
              <a:rPr lang="sr-Cyrl-RS" sz="6400" dirty="0" smtClean="0">
                <a:solidFill>
                  <a:schemeClr val="tx2"/>
                </a:solidFill>
              </a:rPr>
              <a:t>    књижевности</a:t>
            </a:r>
            <a:r>
              <a:rPr lang="sr-Cyrl-RS" sz="6400" dirty="0">
                <a:solidFill>
                  <a:schemeClr val="tx2"/>
                </a:solidFill>
              </a:rPr>
              <a:t>, Крагујевац </a:t>
            </a:r>
          </a:p>
          <a:p>
            <a:pPr marL="0" indent="0">
              <a:buNone/>
            </a:pPr>
            <a:r>
              <a:rPr lang="sr-Cyrl-RS" sz="6400" dirty="0">
                <a:solidFill>
                  <a:schemeClr val="tx2"/>
                </a:solidFill>
              </a:rPr>
              <a:t>8.	Катарина Крстић, Шпански језик, ОШ „Змај Јова Јовановић“, Београд</a:t>
            </a:r>
          </a:p>
          <a:p>
            <a:pPr marL="0" indent="0">
              <a:buNone/>
            </a:pPr>
            <a:r>
              <a:rPr lang="sr-Cyrl-RS" sz="6400" dirty="0">
                <a:solidFill>
                  <a:schemeClr val="tx2"/>
                </a:solidFill>
              </a:rPr>
              <a:t>9.	Оливера Петруновић, Енглески језик, ОШ „Змај Јова Јовановић“, Београд</a:t>
            </a:r>
          </a:p>
          <a:p>
            <a:pPr marL="0" indent="0">
              <a:buNone/>
            </a:pPr>
            <a:r>
              <a:rPr lang="sr-Cyrl-RS" sz="6400" dirty="0">
                <a:solidFill>
                  <a:schemeClr val="tx2"/>
                </a:solidFill>
              </a:rPr>
              <a:t>10.	Јелена Рашевић, Француски језик, ОШ „Исидора Секулић“, Београд</a:t>
            </a:r>
          </a:p>
          <a:p>
            <a:pPr marL="0" indent="0">
              <a:buNone/>
            </a:pPr>
            <a:r>
              <a:rPr lang="sr-Cyrl-RS" sz="6400" dirty="0">
                <a:solidFill>
                  <a:schemeClr val="tx2"/>
                </a:solidFill>
              </a:rPr>
              <a:t>11.	Александра Секулић, Енглески језик, Гимназија, Јагодина </a:t>
            </a:r>
          </a:p>
          <a:p>
            <a:pPr marL="0" indent="0">
              <a:buNone/>
            </a:pPr>
            <a:r>
              <a:rPr lang="sr-Cyrl-RS" sz="6400" dirty="0">
                <a:solidFill>
                  <a:schemeClr val="tx2"/>
                </a:solidFill>
              </a:rPr>
              <a:t>12.	Љиљана Поша, Енглески језик, Физички факултет, Београд</a:t>
            </a:r>
          </a:p>
          <a:p>
            <a:pPr marL="0" indent="0">
              <a:buNone/>
            </a:pPr>
            <a:r>
              <a:rPr lang="sr-Cyrl-RS" sz="6400" dirty="0">
                <a:solidFill>
                  <a:schemeClr val="tx2"/>
                </a:solidFill>
              </a:rPr>
              <a:t>13.	Марина Копиловић, Енглески језик, ОШ „Петар Петровић Његош“, Београд</a:t>
            </a:r>
          </a:p>
          <a:p>
            <a:pPr marL="0" indent="0">
              <a:buNone/>
            </a:pPr>
            <a:r>
              <a:rPr lang="sr-Cyrl-RS" sz="6400" dirty="0">
                <a:solidFill>
                  <a:schemeClr val="tx2"/>
                </a:solidFill>
              </a:rPr>
              <a:t>14.	Александра Беговић, Немачки језик, ЗУОВ </a:t>
            </a:r>
          </a:p>
          <a:p>
            <a:pPr marL="0" indent="0">
              <a:buNone/>
            </a:pPr>
            <a:r>
              <a:rPr lang="sr-Cyrl-RS" sz="6400" dirty="0">
                <a:solidFill>
                  <a:schemeClr val="tx2"/>
                </a:solidFill>
              </a:rPr>
              <a:t>15.	Виолета Влајковић Бојић, Руски језик, ЗУОВ</a:t>
            </a:r>
          </a:p>
          <a:p>
            <a:pPr marL="0" indent="0">
              <a:buNone/>
            </a:pPr>
            <a:r>
              <a:rPr lang="sr-Cyrl-RS" sz="6400" dirty="0">
                <a:solidFill>
                  <a:schemeClr val="tx2"/>
                </a:solidFill>
              </a:rPr>
              <a:t>16.	Јелена Вићовац, Енглески језик, ЗУОВ</a:t>
            </a:r>
          </a:p>
          <a:p>
            <a:pPr marL="0" indent="0">
              <a:buNone/>
            </a:pPr>
            <a:r>
              <a:rPr lang="sr-Cyrl-RS" sz="6400" dirty="0">
                <a:solidFill>
                  <a:schemeClr val="tx2"/>
                </a:solidFill>
              </a:rPr>
              <a:t>17.	Јелена Најдановић Томић, Завод за вредновање образовања и васпитања, координатор</a:t>
            </a:r>
          </a:p>
          <a:p>
            <a:endParaRPr lang="sr-Latn-RS" sz="6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1433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dirty="0" smtClean="0">
                <a:solidFill>
                  <a:schemeClr val="tx2"/>
                </a:solidFill>
              </a:rPr>
              <a:t>Фазе у изради стандарда</a:t>
            </a:r>
            <a:endParaRPr lang="en-US" dirty="0" smtClean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 rtlCol="0">
            <a:normAutofit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sr-Cyrl-CS" sz="2800" dirty="0" smtClean="0">
                <a:solidFill>
                  <a:schemeClr val="tx2"/>
                </a:solidFill>
              </a:rPr>
              <a:t>Анализа постојећих материјала и одређивање области предмета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sr-Cyrl-CS" sz="2800" dirty="0" smtClean="0">
                <a:solidFill>
                  <a:schemeClr val="tx2"/>
                </a:solidFill>
              </a:rPr>
              <a:t> Дефинисање опште предметне компетенције и њена три нивоа/стандарда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sr-Cyrl-CS" sz="2800" dirty="0" smtClean="0">
                <a:solidFill>
                  <a:schemeClr val="tx2"/>
                </a:solidFill>
              </a:rPr>
              <a:t>Разлагање опште предметне компетенције на специфичне предметне компетенције за дати предмет и дефинисање три нивоа/стандарда за сваку специфичну предметну компетенцију</a:t>
            </a:r>
            <a:r>
              <a:rPr lang="sr-Cyrl-RS" sz="2800" dirty="0" smtClean="0">
                <a:solidFill>
                  <a:schemeClr val="tx2"/>
                </a:solidFill>
              </a:rPr>
              <a:t>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sr-Cyrl-CS" sz="2800" dirty="0" smtClean="0">
                <a:solidFill>
                  <a:schemeClr val="tx2"/>
                </a:solidFill>
              </a:rPr>
              <a:t>Формулисање исказа стандарда на три нивоа у складу са  општом предметном и специфичним предметним компетенција и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</a:rPr>
              <a:t>општим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</a:rPr>
              <a:t>међупредметним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</a:rPr>
              <a:t>компетенцијама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endParaRPr lang="en-US" sz="28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742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ME" dirty="0">
                <a:solidFill>
                  <a:schemeClr val="tx2"/>
                </a:solidFill>
              </a:rPr>
              <a:t>Фазе у изради стандарда</a:t>
            </a:r>
            <a:endParaRPr lang="sr-Latn-R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dirty="0" smtClean="0">
                <a:solidFill>
                  <a:schemeClr val="tx2"/>
                </a:solidFill>
              </a:rPr>
              <a:t>5. Израда </a:t>
            </a:r>
            <a:r>
              <a:rPr lang="sr-Cyrl-RS" dirty="0" err="1" smtClean="0">
                <a:solidFill>
                  <a:schemeClr val="tx2"/>
                </a:solidFill>
              </a:rPr>
              <a:t>предфиналне</a:t>
            </a:r>
            <a:r>
              <a:rPr lang="sr-Cyrl-RS" dirty="0" smtClean="0">
                <a:solidFill>
                  <a:schemeClr val="tx2"/>
                </a:solidFill>
              </a:rPr>
              <a:t> верзије предлога стандарда</a:t>
            </a:r>
          </a:p>
          <a:p>
            <a:pPr marL="0" indent="0">
              <a:buNone/>
            </a:pPr>
            <a:r>
              <a:rPr lang="sr-Cyrl-RS" dirty="0" smtClean="0">
                <a:solidFill>
                  <a:schemeClr val="tx2"/>
                </a:solidFill>
              </a:rPr>
              <a:t>6</a:t>
            </a:r>
            <a:r>
              <a:rPr lang="sr-Cyrl-RS" b="1" dirty="0" smtClean="0">
                <a:solidFill>
                  <a:schemeClr val="tx2"/>
                </a:solidFill>
              </a:rPr>
              <a:t>. Консултације са стручном јавношћу</a:t>
            </a:r>
          </a:p>
          <a:p>
            <a:pPr marL="0" indent="0">
              <a:buNone/>
            </a:pPr>
            <a:r>
              <a:rPr lang="sr-Cyrl-RS" dirty="0" smtClean="0">
                <a:solidFill>
                  <a:schemeClr val="tx2"/>
                </a:solidFill>
              </a:rPr>
              <a:t>7. Анализа добијених предлога и сугестија и</a:t>
            </a:r>
          </a:p>
          <a:p>
            <a:pPr marL="0" indent="0">
              <a:buNone/>
            </a:pPr>
            <a:r>
              <a:rPr lang="sr-Cyrl-RS" dirty="0">
                <a:solidFill>
                  <a:schemeClr val="tx2"/>
                </a:solidFill>
              </a:rPr>
              <a:t>и</a:t>
            </a:r>
            <a:r>
              <a:rPr lang="sr-Cyrl-RS" dirty="0" smtClean="0">
                <a:solidFill>
                  <a:schemeClr val="tx2"/>
                </a:solidFill>
              </a:rPr>
              <a:t>зрада коначне верзије предлога стандарда</a:t>
            </a:r>
          </a:p>
          <a:p>
            <a:pPr marL="0" indent="0">
              <a:buNone/>
            </a:pPr>
            <a:r>
              <a:rPr lang="sr-Cyrl-RS" dirty="0" smtClean="0">
                <a:solidFill>
                  <a:schemeClr val="tx2"/>
                </a:solidFill>
              </a:rPr>
              <a:t>8. Усвајање и објављивање  стандарда</a:t>
            </a:r>
          </a:p>
        </p:txBody>
      </p:sp>
    </p:spTree>
    <p:extLst>
      <p:ext uri="{BB962C8B-B14F-4D97-AF65-F5344CB8AC3E}">
        <p14:creationId xmlns:p14="http://schemas.microsoft.com/office/powerpoint/2010/main" val="12955765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>
                <a:solidFill>
                  <a:schemeClr val="tx2"/>
                </a:solidFill>
              </a:rPr>
              <a:t>Консултације са стручном јавношћу</a:t>
            </a:r>
            <a:endParaRPr lang="sr-Latn-R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RS" b="1" dirty="0">
                <a:solidFill>
                  <a:schemeClr val="tx2"/>
                </a:solidFill>
              </a:rPr>
              <a:t>У анкетирању је учествовало 335 наставника страног језика из 91 основне школе од којих 186 предаје први, а 149 наставника други страни језик. </a:t>
            </a:r>
            <a:endParaRPr lang="sr-Cyrl-RS" b="1" dirty="0" smtClean="0">
              <a:solidFill>
                <a:schemeClr val="tx2"/>
              </a:solidFill>
            </a:endParaRPr>
          </a:p>
          <a:p>
            <a:r>
              <a:rPr lang="sr-Cyrl-RS" dirty="0" smtClean="0">
                <a:solidFill>
                  <a:schemeClr val="tx2"/>
                </a:solidFill>
              </a:rPr>
              <a:t>У </a:t>
            </a:r>
            <a:r>
              <a:rPr lang="sr-Cyrl-RS" dirty="0">
                <a:solidFill>
                  <a:schemeClr val="tx2"/>
                </a:solidFill>
              </a:rPr>
              <a:t>анкету су били укључени наставници из школа са територије целе Републике Србије </a:t>
            </a:r>
            <a:endParaRPr lang="sr-Cyrl-RS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sr-Cyrl-RS" dirty="0" smtClean="0">
                <a:solidFill>
                  <a:schemeClr val="tx2"/>
                </a:solidFill>
              </a:rPr>
              <a:t>(</a:t>
            </a:r>
            <a:r>
              <a:rPr lang="sr-Cyrl-RS" dirty="0">
                <a:solidFill>
                  <a:schemeClr val="tx2"/>
                </a:solidFill>
              </a:rPr>
              <a:t>Зeмун, Бeoгрaд, Зajeчaр, Рaзбojнa, Крушeвaц, Рoћeвићи, Крaљeвo, Mилутoвaц, Tрстeник, Смeдeрeвo, Лaћaрaк, Срeмскa Mитрoвицa, Чачак, Драчић, Јагодина, Стењевац, Брестовац, Печењевце, Лесковац, Ниш, Свилајнац, Панчево, Житковац, Алексинац, Парауновац, Севојно, Крагујевац, Аранђеловац, Пожега, Ваљево, Зрењанин, Смедерево, Алибунар, Сремска Митровица, Мачванска Митровица, Димитровград, Топола, Бечеј).</a:t>
            </a:r>
            <a:endParaRPr lang="sr-Latn-R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0944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>
                <a:solidFill>
                  <a:schemeClr val="tx2"/>
                </a:solidFill>
              </a:rPr>
              <a:t>Подршка у примени стандарда</a:t>
            </a:r>
            <a:endParaRPr lang="sr-Latn-R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b="1" dirty="0" smtClean="0">
                <a:solidFill>
                  <a:schemeClr val="tx2"/>
                </a:solidFill>
              </a:rPr>
              <a:t>Приручник </a:t>
            </a:r>
          </a:p>
          <a:p>
            <a:pPr marL="0" indent="0">
              <a:buNone/>
            </a:pPr>
            <a:endParaRPr lang="sr-Cyrl-CS" dirty="0" smtClean="0">
              <a:solidFill>
                <a:schemeClr val="tx2"/>
              </a:solidFill>
            </a:endParaRPr>
          </a:p>
          <a:p>
            <a:pPr marL="400050" lvl="1" indent="0">
              <a:buNone/>
            </a:pPr>
            <a:r>
              <a:rPr lang="sr-Cyrl-CS" dirty="0" smtClean="0">
                <a:solidFill>
                  <a:schemeClr val="tx2"/>
                </a:solidFill>
              </a:rPr>
              <a:t>- Задаци којима се илуструју стандарди</a:t>
            </a:r>
          </a:p>
          <a:p>
            <a:pPr marL="0" indent="0">
              <a:buNone/>
            </a:pPr>
            <a:endParaRPr lang="sr-Cyrl-CS" dirty="0" smtClean="0">
              <a:solidFill>
                <a:schemeClr val="tx2"/>
              </a:solidFill>
            </a:endParaRPr>
          </a:p>
          <a:p>
            <a:pPr marL="400050" lvl="1" indent="0">
              <a:buNone/>
            </a:pPr>
            <a:r>
              <a:rPr lang="sr-Cyrl-CS" dirty="0" smtClean="0">
                <a:solidFill>
                  <a:schemeClr val="tx2"/>
                </a:solidFill>
              </a:rPr>
              <a:t>- </a:t>
            </a:r>
            <a:r>
              <a:rPr lang="sr-Cyrl-CS" dirty="0" err="1" smtClean="0">
                <a:solidFill>
                  <a:schemeClr val="tx2"/>
                </a:solidFill>
              </a:rPr>
              <a:t>Сајт</a:t>
            </a:r>
            <a:r>
              <a:rPr lang="sr-Cyrl-CS" dirty="0" smtClean="0">
                <a:solidFill>
                  <a:schemeClr val="tx2"/>
                </a:solidFill>
              </a:rPr>
              <a:t> </a:t>
            </a:r>
            <a:r>
              <a:rPr lang="sr-Cyrl-CS" dirty="0" err="1" smtClean="0">
                <a:solidFill>
                  <a:schemeClr val="tx2"/>
                </a:solidFill>
              </a:rPr>
              <a:t>ЗВКОВа</a:t>
            </a:r>
            <a:r>
              <a:rPr lang="sr-Cyrl-CS" dirty="0" smtClean="0">
                <a:solidFill>
                  <a:schemeClr val="tx2"/>
                </a:solidFill>
              </a:rPr>
              <a:t> – око 20. 11. 2017.</a:t>
            </a:r>
          </a:p>
          <a:p>
            <a:pPr lvl="1"/>
            <a:endParaRPr lang="sr-Cyrl-CS" dirty="0">
              <a:solidFill>
                <a:schemeClr val="tx2"/>
              </a:solidFill>
            </a:endParaRPr>
          </a:p>
          <a:p>
            <a:r>
              <a:rPr lang="sr-Cyrl-CS" b="1" dirty="0" smtClean="0">
                <a:solidFill>
                  <a:schemeClr val="tx2"/>
                </a:solidFill>
              </a:rPr>
              <a:t>Обуке </a:t>
            </a:r>
            <a:r>
              <a:rPr lang="sr-Cyrl-CS" dirty="0" smtClean="0">
                <a:solidFill>
                  <a:schemeClr val="tx2"/>
                </a:solidFill>
              </a:rPr>
              <a:t>током 2018. године?</a:t>
            </a:r>
            <a:endParaRPr lang="sr-Latn-R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715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tx2"/>
                </a:solidFill>
              </a:rPr>
              <a:t>Шта је урађено?</a:t>
            </a:r>
            <a:endParaRPr lang="sr-Latn-R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9538"/>
            <a:ext cx="8229600" cy="5173662"/>
          </a:xfrm>
        </p:spPr>
        <p:txBody>
          <a:bodyPr>
            <a:noAutofit/>
          </a:bodyPr>
          <a:lstStyle/>
          <a:p>
            <a:r>
              <a:rPr lang="sr-Latn-RS" altLang="sr-Latn-RS" sz="2400" b="1" dirty="0">
                <a:solidFill>
                  <a:srgbClr val="FF0000"/>
                </a:solidFill>
              </a:rPr>
              <a:t>Oбрaзoвни стaндaрди зa крaj oбaвeзнoг oбрaзoвaњa (</a:t>
            </a:r>
            <a:r>
              <a:rPr lang="en-US" altLang="sr-Latn-RS" sz="2400" b="1" dirty="0">
                <a:solidFill>
                  <a:srgbClr val="FF0000"/>
                </a:solidFill>
              </a:rPr>
              <a:t>8. </a:t>
            </a:r>
            <a:r>
              <a:rPr lang="sr-Latn-RS" altLang="sr-Latn-RS" sz="2400" b="1" dirty="0">
                <a:solidFill>
                  <a:srgbClr val="FF0000"/>
                </a:solidFill>
              </a:rPr>
              <a:t>рaзрeд</a:t>
            </a:r>
            <a:r>
              <a:rPr lang="sr-Latn-RS" altLang="sr-Latn-RS" sz="2400" b="1" dirty="0" smtClean="0">
                <a:solidFill>
                  <a:srgbClr val="FF0000"/>
                </a:solidFill>
              </a:rPr>
              <a:t>)</a:t>
            </a:r>
            <a:r>
              <a:rPr lang="sr-Cyrl-RS" altLang="sr-Latn-RS" sz="2400" b="1" dirty="0" smtClean="0">
                <a:solidFill>
                  <a:srgbClr val="FF0000"/>
                </a:solidFill>
              </a:rPr>
              <a:t> – 2006.- 2010. ( језици националних мањина)</a:t>
            </a:r>
          </a:p>
          <a:p>
            <a:r>
              <a:rPr lang="sr-Latn-RS" sz="2400" b="1" dirty="0">
                <a:solidFill>
                  <a:srgbClr val="FF0000"/>
                </a:solidFill>
              </a:rPr>
              <a:t>Стaндaрди зa крaj првoг циклусa oбaвeзнoг oбрaзoвaњa (</a:t>
            </a:r>
            <a:r>
              <a:rPr lang="en-US" sz="2400" b="1" dirty="0">
                <a:solidFill>
                  <a:srgbClr val="FF0000"/>
                </a:solidFill>
              </a:rPr>
              <a:t>4.</a:t>
            </a:r>
            <a:r>
              <a:rPr lang="sr-Latn-RS" sz="2400" b="1" dirty="0">
                <a:solidFill>
                  <a:srgbClr val="FF0000"/>
                </a:solidFill>
              </a:rPr>
              <a:t> рaзрeд</a:t>
            </a:r>
            <a:r>
              <a:rPr lang="sr-Latn-RS" sz="2400" b="1" dirty="0" smtClean="0">
                <a:solidFill>
                  <a:srgbClr val="FF0000"/>
                </a:solidFill>
              </a:rPr>
              <a:t>)</a:t>
            </a:r>
            <a:r>
              <a:rPr lang="sr-Cyrl-RS" sz="2400" b="1" dirty="0" smtClean="0">
                <a:solidFill>
                  <a:srgbClr val="FF0000"/>
                </a:solidFill>
              </a:rPr>
              <a:t> – 2010.</a:t>
            </a:r>
          </a:p>
          <a:p>
            <a:r>
              <a:rPr lang="sr-Cyrl-RS" altLang="sr-Latn-RS" sz="2400" b="1" dirty="0">
                <a:solidFill>
                  <a:schemeClr val="tx2"/>
                </a:solidFill>
              </a:rPr>
              <a:t>Стандарди за функционално основно образовање </a:t>
            </a:r>
            <a:r>
              <a:rPr lang="sr-Cyrl-RS" altLang="sr-Latn-RS" sz="2400" b="1" dirty="0" smtClean="0">
                <a:solidFill>
                  <a:schemeClr val="tx2"/>
                </a:solidFill>
              </a:rPr>
              <a:t>одраслих </a:t>
            </a:r>
            <a:r>
              <a:rPr lang="sr-Cyrl-RS" sz="2400" b="1" dirty="0">
                <a:solidFill>
                  <a:schemeClr val="tx2"/>
                </a:solidFill>
              </a:rPr>
              <a:t>– </a:t>
            </a:r>
            <a:r>
              <a:rPr lang="sr-Cyrl-RS" sz="2400" b="1" dirty="0" smtClean="0">
                <a:solidFill>
                  <a:schemeClr val="tx2"/>
                </a:solidFill>
              </a:rPr>
              <a:t>2013.</a:t>
            </a:r>
          </a:p>
          <a:p>
            <a:r>
              <a:rPr lang="sr-Cyrl-RS" altLang="sr-Latn-RS" sz="2400" b="1" dirty="0">
                <a:solidFill>
                  <a:schemeClr val="tx2"/>
                </a:solidFill>
              </a:rPr>
              <a:t>Стандарди за </a:t>
            </a:r>
            <a:r>
              <a:rPr lang="sr-Cyrl-RS" altLang="sr-Latn-RS" sz="2400" b="1" dirty="0" smtClean="0">
                <a:solidFill>
                  <a:schemeClr val="tx2"/>
                </a:solidFill>
              </a:rPr>
              <a:t>општеобразовне </a:t>
            </a:r>
            <a:r>
              <a:rPr lang="sr-Cyrl-RS" altLang="sr-Latn-RS" sz="2400" b="1" dirty="0">
                <a:solidFill>
                  <a:schemeClr val="tx2"/>
                </a:solidFill>
              </a:rPr>
              <a:t>предмете у средњем </a:t>
            </a:r>
            <a:r>
              <a:rPr lang="sr-Cyrl-RS" altLang="sr-Latn-RS" sz="2400" b="1" dirty="0" smtClean="0">
                <a:solidFill>
                  <a:schemeClr val="tx2"/>
                </a:solidFill>
              </a:rPr>
              <a:t>образовању</a:t>
            </a:r>
            <a:r>
              <a:rPr lang="sr-Cyrl-RS" sz="2400" b="1" dirty="0">
                <a:solidFill>
                  <a:schemeClr val="tx2"/>
                </a:solidFill>
              </a:rPr>
              <a:t> – </a:t>
            </a:r>
            <a:r>
              <a:rPr lang="sr-Cyrl-RS" sz="2400" b="1" dirty="0" smtClean="0">
                <a:solidFill>
                  <a:schemeClr val="tx2"/>
                </a:solidFill>
              </a:rPr>
              <a:t>2013.</a:t>
            </a:r>
            <a:r>
              <a:rPr lang="sr-Cyrl-RS" altLang="sr-Latn-RS" sz="2400" b="1" dirty="0" smtClean="0">
                <a:solidFill>
                  <a:schemeClr val="tx2"/>
                </a:solidFill>
              </a:rPr>
              <a:t> </a:t>
            </a:r>
            <a:r>
              <a:rPr lang="sr-Cyrl-RS" altLang="sr-Latn-RS" sz="2400" b="1" dirty="0">
                <a:solidFill>
                  <a:schemeClr val="tx2"/>
                </a:solidFill>
              </a:rPr>
              <a:t/>
            </a:r>
            <a:br>
              <a:rPr lang="sr-Cyrl-RS" altLang="sr-Latn-RS" sz="2400" b="1" dirty="0">
                <a:solidFill>
                  <a:schemeClr val="tx2"/>
                </a:solidFill>
              </a:rPr>
            </a:br>
            <a:r>
              <a:rPr lang="sr-Latn-RS" altLang="sr-Latn-RS" sz="2400" b="1" dirty="0">
                <a:solidFill>
                  <a:schemeClr val="tx2"/>
                </a:solidFill>
              </a:rPr>
              <a:t>Стaндaрди зa врeднoвaњe квaлитeтa рaдa </a:t>
            </a:r>
            <a:r>
              <a:rPr lang="sr-Latn-RS" altLang="sr-Latn-RS" sz="2400" b="1" dirty="0" smtClean="0">
                <a:solidFill>
                  <a:schemeClr val="tx2"/>
                </a:solidFill>
              </a:rPr>
              <a:t>шкoлa</a:t>
            </a:r>
            <a:r>
              <a:rPr lang="sr-Cyrl-RS" altLang="sr-Latn-RS" sz="2400" b="1" dirty="0" smtClean="0">
                <a:solidFill>
                  <a:schemeClr val="tx2"/>
                </a:solidFill>
              </a:rPr>
              <a:t> – 2011.</a:t>
            </a:r>
            <a:endParaRPr lang="sr-Cyrl-RS" altLang="sr-Latn-RS" sz="2400" b="1" dirty="0">
              <a:solidFill>
                <a:schemeClr val="tx2"/>
              </a:solidFill>
            </a:endParaRPr>
          </a:p>
          <a:p>
            <a:r>
              <a:rPr lang="sr-Cyrl-RS" altLang="sr-Latn-RS" sz="2400" b="1" dirty="0">
                <a:solidFill>
                  <a:schemeClr val="tx2"/>
                </a:solidFill>
              </a:rPr>
              <a:t>Стандарди за вредновање квалитета предшколских </a:t>
            </a:r>
            <a:r>
              <a:rPr lang="sr-Cyrl-RS" altLang="sr-Latn-RS" sz="2400" b="1" dirty="0" smtClean="0">
                <a:solidFill>
                  <a:schemeClr val="tx2"/>
                </a:solidFill>
              </a:rPr>
              <a:t>установа – 2012.</a:t>
            </a:r>
          </a:p>
          <a:p>
            <a:r>
              <a:rPr lang="sr-Cyrl-RS" altLang="sr-Latn-RS" sz="2400" b="1" dirty="0" smtClean="0">
                <a:solidFill>
                  <a:srgbClr val="00B050"/>
                </a:solidFill>
              </a:rPr>
              <a:t>Стандарди за матерње језика за крај средњег образовања </a:t>
            </a:r>
            <a:endParaRPr lang="sr-Cyrl-RS" altLang="sr-Latn-RS" sz="24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sr-Cyrl-RS" altLang="sr-Latn-RS" sz="2400" b="1" dirty="0"/>
              <a:t/>
            </a:r>
            <a:br>
              <a:rPr lang="sr-Cyrl-RS" altLang="sr-Latn-RS" sz="2400" b="1" dirty="0"/>
            </a:br>
            <a:r>
              <a:rPr lang="sr-Latn-RS" altLang="sr-Latn-RS" sz="2000" b="1" dirty="0"/>
              <a:t/>
            </a:r>
            <a:br>
              <a:rPr lang="sr-Latn-RS" altLang="sr-Latn-RS" sz="2000" b="1" dirty="0"/>
            </a:br>
            <a:endParaRPr lang="sr-Latn-RS" sz="2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8313" y="981075"/>
            <a:ext cx="8229600" cy="7969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r-Latn-RS" altLang="sr-Latn-RS" sz="3600" dirty="0" smtClean="0"/>
          </a:p>
        </p:txBody>
      </p:sp>
    </p:spTree>
    <p:extLst>
      <p:ext uri="{BB962C8B-B14F-4D97-AF65-F5344CB8AC3E}">
        <p14:creationId xmlns:p14="http://schemas.microsoft.com/office/powerpoint/2010/main" val="3328933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214438" y="428625"/>
            <a:ext cx="735171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r-Cyrl-CS" altLang="sr-Latn-RS" b="1">
                <a:solidFill>
                  <a:schemeClr val="tx2"/>
                </a:solidFill>
                <a:latin typeface="Arial" charset="0"/>
                <a:ea typeface="Calibri" pitchFamily="34" charset="0"/>
              </a:rPr>
              <a:t>Образовни стандарди…</a:t>
            </a:r>
            <a:endParaRPr lang="nl-NL" altLang="sr-Latn-RS" b="1">
              <a:solidFill>
                <a:schemeClr val="tx2"/>
              </a:solidFill>
              <a:latin typeface="Arial" charset="0"/>
              <a:ea typeface="Calibri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1143000" y="1495425"/>
            <a:ext cx="7564438" cy="467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90000"/>
              </a:lnSpc>
              <a:buFontTx/>
              <a:buChar char="•"/>
              <a:defRPr/>
            </a:pPr>
            <a:endParaRPr lang="en-US" altLang="sr-Latn-R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Tx/>
              <a:buChar char="•"/>
              <a:defRPr/>
            </a:pPr>
            <a:r>
              <a:rPr lang="sr-Cyrl-RS" altLang="sr-Latn-RS" sz="2400" dirty="0" smtClean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конкретизација образовних циљева – опис жељеног квалитета</a:t>
            </a:r>
          </a:p>
          <a:p>
            <a:pPr marL="0" indent="0">
              <a:lnSpc>
                <a:spcPct val="90000"/>
              </a:lnSpc>
              <a:buFont typeface="Arial" pitchFamily="34" charset="0"/>
              <a:buNone/>
              <a:defRPr/>
            </a:pPr>
            <a:endParaRPr lang="en-US" altLang="sr-Latn-RS" sz="2400" dirty="0" smtClean="0">
              <a:solidFill>
                <a:schemeClr val="tx2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Tx/>
              <a:buChar char="•"/>
              <a:defRPr/>
            </a:pPr>
            <a:r>
              <a:rPr lang="sr-Cyrl-CS" altLang="sr-Latn-RS" sz="2400" dirty="0" smtClean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мерљиви искази о томе </a:t>
            </a:r>
            <a:r>
              <a:rPr lang="sr-Cyrl-CS" altLang="sr-Latn-RS" sz="2400" b="1" dirty="0" smtClean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шта</a:t>
            </a:r>
            <a:r>
              <a:rPr lang="sr-Cyrl-CS" altLang="sr-Latn-RS" sz="2400" dirty="0" smtClean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sr-Cyrl-CS" altLang="sr-Latn-RS" sz="2400" b="1" dirty="0" smtClean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ученик треба да зна и уради</a:t>
            </a:r>
            <a:r>
              <a:rPr lang="sr-Cyrl-CS" altLang="sr-Latn-RS" sz="2400" dirty="0" smtClean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да би показао да је нешто савладао</a:t>
            </a:r>
            <a:r>
              <a:rPr lang="en-US" altLang="sr-Latn-RS" sz="2400" dirty="0" smtClean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sr-Cyrl-RS" altLang="sr-Latn-RS" sz="2400" dirty="0" smtClean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– илуструју  </a:t>
            </a:r>
            <a:r>
              <a:rPr lang="sr-Cyrl-RS" altLang="sr-Latn-RS" sz="2400" b="1" dirty="0" smtClean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се кроз задатке </a:t>
            </a:r>
            <a:endParaRPr lang="sr-Cyrl-CS" altLang="sr-Latn-RS" sz="2400" b="1" dirty="0" smtClean="0">
              <a:solidFill>
                <a:schemeClr val="tx2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endParaRPr lang="en-US" altLang="sr-Latn-RS" sz="2400" dirty="0" smtClean="0">
              <a:solidFill>
                <a:srgbClr val="000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Tx/>
              <a:buChar char="•"/>
              <a:defRPr/>
            </a:pPr>
            <a:r>
              <a:rPr lang="sr-Cyrl-RS" altLang="sr-Latn-RS" sz="2400" dirty="0" smtClean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основ за </a:t>
            </a:r>
            <a:r>
              <a:rPr lang="sr-Cyrl-RS" altLang="sr-Latn-RS" sz="2400" b="1" dirty="0" smtClean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завршни и матурски испит</a:t>
            </a:r>
            <a:endParaRPr lang="nl-NL" altLang="sr-Latn-RS" sz="2400" b="1" dirty="0" smtClean="0">
              <a:solidFill>
                <a:schemeClr val="tx2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11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47800" y="228600"/>
            <a:ext cx="7696200" cy="1295400"/>
          </a:xfrm>
        </p:spPr>
        <p:txBody>
          <a:bodyPr>
            <a:normAutofit fontScale="90000"/>
          </a:bodyPr>
          <a:lstStyle/>
          <a:p>
            <a:r>
              <a:rPr lang="sr-Cyrl-CS" altLang="sr-Latn-RS" sz="4000" dirty="0" smtClean="0">
                <a:latin typeface="Verdana" pitchFamily="34" charset="0"/>
              </a:rPr>
              <a:t/>
            </a:r>
            <a:br>
              <a:rPr lang="sr-Cyrl-CS" altLang="sr-Latn-RS" sz="4000" dirty="0" smtClean="0">
                <a:latin typeface="Verdana" pitchFamily="34" charset="0"/>
              </a:rPr>
            </a:br>
            <a:r>
              <a:rPr lang="sr-Cyrl-CS" altLang="sr-Latn-RS" sz="3600" dirty="0" smtClean="0">
                <a:solidFill>
                  <a:schemeClr val="tx2"/>
                </a:solidFill>
                <a:latin typeface="Verdana" pitchFamily="34" charset="0"/>
              </a:rPr>
              <a:t>Карактеристике образовних стандарда*</a:t>
            </a:r>
            <a:r>
              <a:rPr lang="en-US" altLang="sr-Latn-RS" sz="3600" dirty="0" smtClean="0">
                <a:solidFill>
                  <a:schemeClr val="tx2"/>
                </a:solidFill>
                <a:latin typeface="Verdana" pitchFamily="34" charset="0"/>
              </a:rPr>
              <a:t/>
            </a:r>
            <a:br>
              <a:rPr lang="en-US" altLang="sr-Latn-RS" sz="3600" dirty="0" smtClean="0">
                <a:solidFill>
                  <a:schemeClr val="tx2"/>
                </a:solidFill>
                <a:latin typeface="Verdana" pitchFamily="34" charset="0"/>
              </a:rPr>
            </a:br>
            <a:endParaRPr lang="en-US" altLang="sr-Latn-RS" sz="3600" dirty="0" smtClean="0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57250" y="1524000"/>
            <a:ext cx="8286750" cy="5619750"/>
          </a:xfrm>
        </p:spPr>
        <p:txBody>
          <a:bodyPr/>
          <a:lstStyle/>
          <a:p>
            <a:pPr marL="762000" lvl="1" indent="-304800">
              <a:buFontTx/>
              <a:buAutoNum type="arabicPeriod"/>
            </a:pPr>
            <a:r>
              <a:rPr lang="sr-Latn-CS" altLang="sr-Latn-RS" sz="2600" b="1" dirty="0" smtClean="0">
                <a:solidFill>
                  <a:schemeClr val="tx2"/>
                </a:solidFill>
              </a:rPr>
              <a:t>Спецификовање предмета</a:t>
            </a:r>
            <a:r>
              <a:rPr lang="sr-Cyrl-CS" altLang="sr-Latn-RS" sz="2600" b="1" dirty="0" smtClean="0">
                <a:solidFill>
                  <a:schemeClr val="tx2"/>
                </a:solidFill>
              </a:rPr>
              <a:t>: </a:t>
            </a:r>
            <a:r>
              <a:rPr lang="sr-Latn-CS" altLang="sr-Latn-RS" sz="2600" dirty="0" smtClean="0">
                <a:solidFill>
                  <a:schemeClr val="tx2"/>
                </a:solidFill>
              </a:rPr>
              <a:t>односе се на специфичан садржај, постављени су</a:t>
            </a:r>
            <a:r>
              <a:rPr lang="sr-Cyrl-CS" altLang="sr-Latn-RS" sz="2600" dirty="0" smtClean="0">
                <a:solidFill>
                  <a:schemeClr val="tx2"/>
                </a:solidFill>
              </a:rPr>
              <a:t> у </a:t>
            </a:r>
            <a:r>
              <a:rPr lang="sr-Latn-CS" altLang="sr-Latn-RS" sz="2600" dirty="0" smtClean="0">
                <a:solidFill>
                  <a:schemeClr val="tx2"/>
                </a:solidFill>
              </a:rPr>
              <a:t>јасним терминима који одражавају </a:t>
            </a:r>
            <a:r>
              <a:rPr lang="sr-Latn-CS" altLang="sr-Latn-RS" sz="2600" b="1" dirty="0" smtClean="0">
                <a:solidFill>
                  <a:schemeClr val="tx2"/>
                </a:solidFill>
              </a:rPr>
              <a:t>базичне принципе </a:t>
            </a:r>
            <a:r>
              <a:rPr lang="sr-Latn-CS" altLang="sr-Latn-RS" sz="2600" dirty="0" smtClean="0">
                <a:solidFill>
                  <a:schemeClr val="tx2"/>
                </a:solidFill>
              </a:rPr>
              <a:t>дисциплине и </a:t>
            </a:r>
            <a:r>
              <a:rPr lang="sr-Cyrl-CS" altLang="sr-Latn-RS" sz="2600" dirty="0" smtClean="0">
                <a:solidFill>
                  <a:schemeClr val="tx2"/>
                </a:solidFill>
              </a:rPr>
              <a:t>школског </a:t>
            </a:r>
            <a:r>
              <a:rPr lang="sr-Latn-CS" altLang="sr-Latn-RS" sz="2600" dirty="0" smtClean="0">
                <a:solidFill>
                  <a:schemeClr val="tx2"/>
                </a:solidFill>
              </a:rPr>
              <a:t>предмета</a:t>
            </a:r>
            <a:r>
              <a:rPr lang="sr-Cyrl-CS" altLang="sr-Latn-RS" sz="2600" dirty="0" smtClean="0">
                <a:solidFill>
                  <a:schemeClr val="tx2"/>
                </a:solidFill>
              </a:rPr>
              <a:t>.</a:t>
            </a:r>
            <a:endParaRPr lang="sr-Latn-CS" altLang="sr-Latn-RS" sz="2600" dirty="0" smtClean="0">
              <a:solidFill>
                <a:schemeClr val="tx2"/>
              </a:solidFill>
            </a:endParaRPr>
          </a:p>
          <a:p>
            <a:pPr marL="762000" lvl="1" indent="-304800">
              <a:buFontTx/>
              <a:buAutoNum type="arabicPeriod"/>
            </a:pPr>
            <a:r>
              <a:rPr lang="sr-Latn-CS" altLang="sr-Latn-RS" sz="2600" b="1" dirty="0" smtClean="0">
                <a:solidFill>
                  <a:schemeClr val="tx2"/>
                </a:solidFill>
              </a:rPr>
              <a:t>Фокус:</a:t>
            </a:r>
            <a:r>
              <a:rPr lang="sr-Cyrl-CS" altLang="sr-Latn-RS" sz="2600" dirty="0" smtClean="0">
                <a:solidFill>
                  <a:schemeClr val="tx2"/>
                </a:solidFill>
              </a:rPr>
              <a:t> </a:t>
            </a:r>
            <a:r>
              <a:rPr lang="sr-Latn-CS" altLang="sr-Latn-RS" sz="2600" b="1" dirty="0" smtClean="0">
                <a:solidFill>
                  <a:schemeClr val="tx2"/>
                </a:solidFill>
              </a:rPr>
              <a:t>не покривају целокупан обим садржаја </a:t>
            </a:r>
            <a:r>
              <a:rPr lang="sr-Latn-CS" altLang="sr-Latn-RS" sz="2600" dirty="0" smtClean="0">
                <a:solidFill>
                  <a:schemeClr val="tx2"/>
                </a:solidFill>
              </a:rPr>
              <a:t>области или предмета са свом његовом </a:t>
            </a:r>
            <a:r>
              <a:rPr lang="sr-Latn-CS" altLang="sr-Latn-RS" sz="2600" dirty="0" err="1" smtClean="0">
                <a:solidFill>
                  <a:schemeClr val="tx2"/>
                </a:solidFill>
              </a:rPr>
              <a:t>разгранатошћу</a:t>
            </a:r>
            <a:r>
              <a:rPr lang="sr-Cyrl-CS" altLang="sr-Latn-RS" sz="2600" dirty="0" smtClean="0">
                <a:solidFill>
                  <a:schemeClr val="tx2"/>
                </a:solidFill>
              </a:rPr>
              <a:t> већ </a:t>
            </a:r>
            <a:r>
              <a:rPr lang="sr-Latn-CS" altLang="sr-Latn-RS" sz="2600" b="1" dirty="0" smtClean="0">
                <a:solidFill>
                  <a:schemeClr val="tx2"/>
                </a:solidFill>
              </a:rPr>
              <a:t>конкретизују језгро предмета или области</a:t>
            </a:r>
            <a:r>
              <a:rPr lang="sr-Cyrl-CS" altLang="sr-Latn-RS" sz="2600" b="1" dirty="0" smtClean="0">
                <a:solidFill>
                  <a:schemeClr val="tx2"/>
                </a:solidFill>
              </a:rPr>
              <a:t>.</a:t>
            </a:r>
            <a:endParaRPr lang="sr-Latn-CS" altLang="sr-Latn-RS" sz="2600" b="1" dirty="0" smtClean="0">
              <a:solidFill>
                <a:schemeClr val="tx2"/>
              </a:solidFill>
            </a:endParaRPr>
          </a:p>
          <a:p>
            <a:pPr marL="762000" lvl="1" indent="-304800">
              <a:buFontTx/>
              <a:buAutoNum type="arabicPeriod"/>
            </a:pPr>
            <a:r>
              <a:rPr lang="sr-Latn-CS" altLang="sr-Latn-RS" sz="2600" b="1" dirty="0" err="1" smtClean="0">
                <a:solidFill>
                  <a:schemeClr val="tx2"/>
                </a:solidFill>
              </a:rPr>
              <a:t>Кумулативност</a:t>
            </a:r>
            <a:r>
              <a:rPr lang="sr-Cyrl-CS" altLang="sr-Latn-RS" sz="2600" b="1" dirty="0" smtClean="0">
                <a:solidFill>
                  <a:schemeClr val="tx2"/>
                </a:solidFill>
              </a:rPr>
              <a:t>:</a:t>
            </a:r>
            <a:r>
              <a:rPr lang="sr-Cyrl-CS" altLang="sr-Latn-RS" sz="2600" dirty="0" smtClean="0">
                <a:solidFill>
                  <a:schemeClr val="tx2"/>
                </a:solidFill>
              </a:rPr>
              <a:t> </a:t>
            </a:r>
            <a:r>
              <a:rPr lang="sr-Latn-CS" altLang="sr-Latn-RS" sz="2600" dirty="0" smtClean="0">
                <a:solidFill>
                  <a:schemeClr val="tx2"/>
                </a:solidFill>
              </a:rPr>
              <a:t>односе се на </a:t>
            </a:r>
            <a:r>
              <a:rPr lang="sr-Latn-CS" altLang="sr-Latn-RS" sz="2600" b="1" dirty="0" smtClean="0">
                <a:solidFill>
                  <a:schemeClr val="tx2"/>
                </a:solidFill>
              </a:rPr>
              <a:t>компетенције које су биле развијане код ученика до </a:t>
            </a:r>
            <a:r>
              <a:rPr lang="sr-Latn-CS" altLang="sr-Latn-RS" sz="2600" b="1" dirty="0" err="1" smtClean="0">
                <a:solidFill>
                  <a:schemeClr val="tx2"/>
                </a:solidFill>
              </a:rPr>
              <a:t>одре</a:t>
            </a:r>
            <a:r>
              <a:rPr lang="sr-Cyrl-CS" altLang="sr-Latn-RS" sz="2600" b="1" dirty="0" smtClean="0">
                <a:solidFill>
                  <a:schemeClr val="tx2"/>
                </a:solidFill>
              </a:rPr>
              <a:t>ђ</a:t>
            </a:r>
            <a:r>
              <a:rPr lang="sr-Latn-CS" altLang="sr-Latn-RS" sz="2600" b="1" dirty="0" err="1" smtClean="0">
                <a:solidFill>
                  <a:schemeClr val="tx2"/>
                </a:solidFill>
              </a:rPr>
              <a:t>ене</a:t>
            </a:r>
            <a:r>
              <a:rPr lang="sr-Latn-CS" altLang="sr-Latn-RS" sz="2600" b="1" dirty="0" smtClean="0">
                <a:solidFill>
                  <a:schemeClr val="tx2"/>
                </a:solidFill>
              </a:rPr>
              <a:t> тачке у </a:t>
            </a:r>
            <a:r>
              <a:rPr lang="sr-Latn-CS" altLang="sr-Latn-RS" sz="2600" b="1" dirty="0" err="1" smtClean="0">
                <a:solidFill>
                  <a:schemeClr val="tx2"/>
                </a:solidFill>
              </a:rPr>
              <a:t>различитима</a:t>
            </a:r>
            <a:r>
              <a:rPr lang="sr-Latn-CS" altLang="sr-Latn-RS" sz="2600" b="1" dirty="0" smtClean="0">
                <a:solidFill>
                  <a:schemeClr val="tx2"/>
                </a:solidFill>
              </a:rPr>
              <a:t> фазама школовања</a:t>
            </a:r>
            <a:r>
              <a:rPr lang="sr-Latn-CS" altLang="sr-Latn-RS" sz="2600" dirty="0" smtClean="0">
                <a:solidFill>
                  <a:schemeClr val="tx2"/>
                </a:solidFill>
              </a:rPr>
              <a:t> и због тога одражавају систематско интегрисано учење</a:t>
            </a:r>
            <a:r>
              <a:rPr lang="sr-Cyrl-CS" altLang="sr-Latn-RS" sz="2600" dirty="0" smtClean="0">
                <a:solidFill>
                  <a:schemeClr val="tx2"/>
                </a:solidFill>
              </a:rPr>
              <a:t>.</a:t>
            </a:r>
            <a:endParaRPr lang="sr-Latn-CS" altLang="sr-Latn-RS" sz="26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41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ChangeArrowheads="1"/>
          </p:cNvSpPr>
          <p:nvPr/>
        </p:nvSpPr>
        <p:spPr bwMode="auto">
          <a:xfrm>
            <a:off x="1116013" y="476250"/>
            <a:ext cx="7777162" cy="7543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>
              <a:spcBef>
                <a:spcPct val="20000"/>
              </a:spcBef>
            </a:pPr>
            <a:r>
              <a:rPr lang="sr-Cyrl-CS" altLang="sr-Latn-RS" sz="2400" b="1" dirty="0"/>
              <a:t>4. </a:t>
            </a:r>
            <a:r>
              <a:rPr lang="sr-Latn-CS" altLang="sr-Latn-RS" sz="2400" b="1" dirty="0">
                <a:solidFill>
                  <a:schemeClr val="tx2"/>
                </a:solidFill>
              </a:rPr>
              <a:t>Обавезност за све:</a:t>
            </a:r>
            <a:r>
              <a:rPr lang="sr-Cyrl-CS" altLang="sr-Latn-RS" sz="2400" dirty="0">
                <a:solidFill>
                  <a:schemeClr val="tx2"/>
                </a:solidFill>
              </a:rPr>
              <a:t>  требало </a:t>
            </a:r>
            <a:r>
              <a:rPr lang="sr-Cyrl-CS" altLang="sr-Latn-RS" sz="2400" b="1" dirty="0">
                <a:solidFill>
                  <a:schemeClr val="tx2"/>
                </a:solidFill>
              </a:rPr>
              <a:t>би да се п</a:t>
            </a:r>
            <a:r>
              <a:rPr lang="sr-Latn-CS" altLang="sr-Latn-RS" sz="2400" b="1" dirty="0" err="1">
                <a:solidFill>
                  <a:schemeClr val="tx2"/>
                </a:solidFill>
              </a:rPr>
              <a:t>римен</a:t>
            </a:r>
            <a:r>
              <a:rPr lang="sr-Cyrl-CS" altLang="sr-Latn-RS" sz="2400" b="1" dirty="0">
                <a:solidFill>
                  <a:schemeClr val="tx2"/>
                </a:solidFill>
              </a:rPr>
              <a:t>е</a:t>
            </a:r>
            <a:r>
              <a:rPr lang="sr-Latn-CS" altLang="sr-Latn-RS" sz="2400" b="1" dirty="0">
                <a:solidFill>
                  <a:schemeClr val="tx2"/>
                </a:solidFill>
              </a:rPr>
              <a:t> на све ученике</a:t>
            </a:r>
          </a:p>
          <a:p>
            <a:pPr lvl="1" eaLnBrk="1" hangingPunct="1"/>
            <a:r>
              <a:rPr lang="sr-Cyrl-CS" altLang="sr-Latn-RS" sz="2400" b="1" dirty="0">
                <a:solidFill>
                  <a:schemeClr val="tx2"/>
                </a:solidFill>
              </a:rPr>
              <a:t>5. </a:t>
            </a:r>
            <a:r>
              <a:rPr lang="sr-Latn-CS" altLang="sr-Latn-RS" sz="2400" b="1" dirty="0">
                <a:solidFill>
                  <a:schemeClr val="tx2"/>
                </a:solidFill>
              </a:rPr>
              <a:t>Диференцијација</a:t>
            </a:r>
            <a:r>
              <a:rPr lang="sr-Cyrl-CS" altLang="sr-Latn-RS" sz="2400" b="1" dirty="0">
                <a:solidFill>
                  <a:schemeClr val="tx2"/>
                </a:solidFill>
              </a:rPr>
              <a:t>:</a:t>
            </a:r>
            <a:r>
              <a:rPr lang="sr-Latn-CS" altLang="sr-Latn-RS" sz="2400" dirty="0">
                <a:solidFill>
                  <a:schemeClr val="tx2"/>
                </a:solidFill>
              </a:rPr>
              <a:t> </a:t>
            </a:r>
            <a:r>
              <a:rPr lang="sr-Cyrl-CS" altLang="sr-Latn-RS" sz="2400" dirty="0">
                <a:solidFill>
                  <a:schemeClr val="tx2"/>
                </a:solidFill>
              </a:rPr>
              <a:t>постоји </a:t>
            </a:r>
            <a:r>
              <a:rPr lang="sr-Latn-CS" altLang="sr-Latn-RS" sz="2400" b="1" dirty="0" err="1">
                <a:solidFill>
                  <a:schemeClr val="tx2"/>
                </a:solidFill>
              </a:rPr>
              <a:t>разлик</a:t>
            </a:r>
            <a:r>
              <a:rPr lang="sr-Cyrl-CS" altLang="sr-Latn-RS" sz="2400" b="1" dirty="0">
                <a:solidFill>
                  <a:schemeClr val="tx2"/>
                </a:solidFill>
              </a:rPr>
              <a:t>а</a:t>
            </a:r>
            <a:r>
              <a:rPr lang="sr-Latn-CS" altLang="sr-Latn-RS" sz="2400" b="1" dirty="0">
                <a:solidFill>
                  <a:schemeClr val="tx2"/>
                </a:solidFill>
              </a:rPr>
              <a:t> </a:t>
            </a:r>
            <a:r>
              <a:rPr lang="sr-Cyrl-CS" altLang="sr-Latn-RS" sz="2400" b="1" dirty="0">
                <a:solidFill>
                  <a:schemeClr val="tx2"/>
                </a:solidFill>
              </a:rPr>
              <a:t>и</a:t>
            </a:r>
            <a:r>
              <a:rPr lang="sr-Latn-CS" altLang="sr-Latn-RS" sz="2400" b="1" dirty="0" err="1">
                <a:solidFill>
                  <a:schemeClr val="tx2"/>
                </a:solidFill>
              </a:rPr>
              <a:t>змеђу</a:t>
            </a:r>
            <a:r>
              <a:rPr lang="sr-Latn-CS" altLang="sr-Latn-RS" sz="2400" b="1" dirty="0">
                <a:solidFill>
                  <a:schemeClr val="tx2"/>
                </a:solidFill>
              </a:rPr>
              <a:t> нивоа</a:t>
            </a:r>
            <a:r>
              <a:rPr lang="sr-Cyrl-CS" altLang="sr-Latn-RS" sz="2400" b="1" dirty="0">
                <a:solidFill>
                  <a:schemeClr val="tx2"/>
                </a:solidFill>
              </a:rPr>
              <a:t>, </a:t>
            </a:r>
            <a:r>
              <a:rPr lang="sr-Latn-CS" altLang="sr-Latn-RS" sz="2400" b="1" dirty="0">
                <a:solidFill>
                  <a:schemeClr val="tx2"/>
                </a:solidFill>
              </a:rPr>
              <a:t>према степену </a:t>
            </a:r>
            <a:r>
              <a:rPr lang="sr-Latn-CS" altLang="sr-Latn-RS" sz="2400" b="1" dirty="0" smtClean="0">
                <a:solidFill>
                  <a:schemeClr val="tx2"/>
                </a:solidFill>
              </a:rPr>
              <a:t>остваривања </a:t>
            </a:r>
            <a:r>
              <a:rPr lang="sr-Cyrl-CS" altLang="sr-Latn-RS" sz="2400" b="1" dirty="0" smtClean="0">
                <a:solidFill>
                  <a:schemeClr val="tx2"/>
                </a:solidFill>
              </a:rPr>
              <a:t>нивоа</a:t>
            </a:r>
            <a:r>
              <a:rPr lang="sr-Latn-CS" altLang="sr-Latn-RS" sz="2400" b="1" dirty="0" smtClean="0">
                <a:solidFill>
                  <a:schemeClr val="tx2"/>
                </a:solidFill>
              </a:rPr>
              <a:t> </a:t>
            </a:r>
            <a:r>
              <a:rPr lang="sr-Latn-CS" altLang="sr-Latn-RS" sz="2400" b="1" dirty="0">
                <a:solidFill>
                  <a:schemeClr val="tx2"/>
                </a:solidFill>
              </a:rPr>
              <a:t>стандарда</a:t>
            </a:r>
            <a:r>
              <a:rPr lang="sr-Latn-CS" altLang="sr-Latn-RS" sz="2400" dirty="0">
                <a:solidFill>
                  <a:schemeClr val="tx2"/>
                </a:solidFill>
              </a:rPr>
              <a:t>. К</a:t>
            </a:r>
            <a:r>
              <a:rPr lang="sr-Cyrl-CS" altLang="sr-Latn-RS" sz="2400" dirty="0">
                <a:solidFill>
                  <a:schemeClr val="tx2"/>
                </a:solidFill>
              </a:rPr>
              <a:t>а</a:t>
            </a:r>
            <a:r>
              <a:rPr lang="sr-Latn-CS" altLang="sr-Latn-RS" sz="2400" dirty="0">
                <a:solidFill>
                  <a:schemeClr val="tx2"/>
                </a:solidFill>
              </a:rPr>
              <a:t>да се постави </a:t>
            </a:r>
            <a:r>
              <a:rPr lang="sr-Cyrl-CS" altLang="sr-Latn-RS" sz="2400" dirty="0">
                <a:solidFill>
                  <a:schemeClr val="tx2"/>
                </a:solidFill>
              </a:rPr>
              <a:t>основни нивоа с</a:t>
            </a:r>
            <a:r>
              <a:rPr lang="sr-Latn-CS" altLang="sr-Latn-RS" sz="2400" dirty="0" err="1">
                <a:solidFill>
                  <a:schemeClr val="tx2"/>
                </a:solidFill>
              </a:rPr>
              <a:t>тандард</a:t>
            </a:r>
            <a:r>
              <a:rPr lang="sr-Cyrl-CS" altLang="sr-Latn-RS" sz="2400" dirty="0">
                <a:solidFill>
                  <a:schemeClr val="tx2"/>
                </a:solidFill>
              </a:rPr>
              <a:t>а</a:t>
            </a:r>
            <a:r>
              <a:rPr lang="sr-Latn-CS" altLang="sr-Latn-RS" sz="2400" dirty="0">
                <a:solidFill>
                  <a:schemeClr val="tx2"/>
                </a:solidFill>
              </a:rPr>
              <a:t>, то олакшава даљу спецификацију нивоа и диференцијацију захтева</a:t>
            </a:r>
            <a:r>
              <a:rPr lang="sr-Cyrl-CS" altLang="sr-Latn-RS" sz="2400" dirty="0">
                <a:solidFill>
                  <a:schemeClr val="tx2"/>
                </a:solidFill>
              </a:rPr>
              <a:t>.</a:t>
            </a:r>
            <a:endParaRPr lang="sr-Latn-CS" altLang="sr-Latn-RS" sz="2400" dirty="0">
              <a:solidFill>
                <a:schemeClr val="tx2"/>
              </a:solidFill>
            </a:endParaRPr>
          </a:p>
          <a:p>
            <a:pPr lvl="1" eaLnBrk="1" hangingPunct="1"/>
            <a:r>
              <a:rPr lang="sr-Cyrl-CS" altLang="sr-Latn-RS" sz="2400" b="1" dirty="0">
                <a:solidFill>
                  <a:schemeClr val="tx2"/>
                </a:solidFill>
              </a:rPr>
              <a:t>6 </a:t>
            </a:r>
            <a:r>
              <a:rPr lang="sr-Latn-CS" altLang="sr-Latn-RS" sz="2400" b="1" dirty="0">
                <a:solidFill>
                  <a:schemeClr val="tx2"/>
                </a:solidFill>
              </a:rPr>
              <a:t>Разумљивост:</a:t>
            </a:r>
            <a:r>
              <a:rPr lang="sr-Latn-CS" altLang="sr-Latn-RS" sz="2400" dirty="0">
                <a:solidFill>
                  <a:schemeClr val="tx2"/>
                </a:solidFill>
              </a:rPr>
              <a:t> формулисани су </a:t>
            </a:r>
            <a:r>
              <a:rPr lang="sr-Latn-CS" altLang="sr-Latn-RS" sz="2400" b="1" dirty="0">
                <a:solidFill>
                  <a:schemeClr val="tx2"/>
                </a:solidFill>
              </a:rPr>
              <a:t>јасно, </a:t>
            </a:r>
            <a:r>
              <a:rPr lang="sr-Latn-CS" altLang="sr-Latn-RS" sz="2400" b="1" dirty="0" smtClean="0">
                <a:solidFill>
                  <a:schemeClr val="tx2"/>
                </a:solidFill>
              </a:rPr>
              <a:t>ко</a:t>
            </a:r>
            <a:r>
              <a:rPr lang="sr-Cyrl-RS" altLang="sr-Latn-RS" sz="2400" b="1" dirty="0" smtClean="0">
                <a:solidFill>
                  <a:schemeClr val="tx2"/>
                </a:solidFill>
              </a:rPr>
              <a:t>н</a:t>
            </a:r>
            <a:r>
              <a:rPr lang="sr-Latn-CS" altLang="sr-Latn-RS" sz="2400" b="1" dirty="0" err="1" smtClean="0">
                <a:solidFill>
                  <a:schemeClr val="tx2"/>
                </a:solidFill>
              </a:rPr>
              <a:t>цизно</a:t>
            </a:r>
            <a:r>
              <a:rPr lang="sr-Latn-CS" altLang="sr-Latn-RS" sz="2400" b="1" dirty="0" smtClean="0">
                <a:solidFill>
                  <a:schemeClr val="tx2"/>
                </a:solidFill>
              </a:rPr>
              <a:t> </a:t>
            </a:r>
            <a:r>
              <a:rPr lang="sr-Latn-CS" altLang="sr-Latn-RS" sz="2400" dirty="0">
                <a:solidFill>
                  <a:schemeClr val="tx2"/>
                </a:solidFill>
              </a:rPr>
              <a:t>и помоћу разумљивих појмова.</a:t>
            </a:r>
          </a:p>
          <a:p>
            <a:pPr lvl="1" eaLnBrk="1" hangingPunct="1"/>
            <a:r>
              <a:rPr lang="sr-Cyrl-CS" altLang="sr-Latn-RS" sz="2400" b="1" dirty="0">
                <a:solidFill>
                  <a:schemeClr val="tx2"/>
                </a:solidFill>
              </a:rPr>
              <a:t>7. </a:t>
            </a:r>
            <a:r>
              <a:rPr lang="sr-Latn-CS" altLang="sr-Latn-RS" sz="2400" b="1" dirty="0" err="1">
                <a:solidFill>
                  <a:schemeClr val="tx2"/>
                </a:solidFill>
              </a:rPr>
              <a:t>Изводљивос</a:t>
            </a:r>
            <a:r>
              <a:rPr lang="sr-Cyrl-CS" altLang="sr-Latn-RS" sz="2400" b="1" dirty="0">
                <a:solidFill>
                  <a:schemeClr val="tx2"/>
                </a:solidFill>
              </a:rPr>
              <a:t>т</a:t>
            </a:r>
            <a:r>
              <a:rPr lang="sr-Latn-CS" altLang="sr-Latn-RS" sz="2400" b="1" dirty="0">
                <a:solidFill>
                  <a:schemeClr val="tx2"/>
                </a:solidFill>
              </a:rPr>
              <a:t>, остварљивост</a:t>
            </a:r>
            <a:r>
              <a:rPr lang="sr-Latn-CS" altLang="sr-Latn-RS" sz="2400" dirty="0">
                <a:solidFill>
                  <a:schemeClr val="tx2"/>
                </a:solidFill>
              </a:rPr>
              <a:t>: </a:t>
            </a:r>
            <a:r>
              <a:rPr lang="sr-Cyrl-CS" altLang="sr-Latn-RS" sz="2400" dirty="0">
                <a:solidFill>
                  <a:schemeClr val="tx2"/>
                </a:solidFill>
              </a:rPr>
              <a:t>з</a:t>
            </a:r>
            <a:r>
              <a:rPr lang="sr-Latn-CS" altLang="sr-Latn-RS" sz="2400" dirty="0" err="1">
                <a:solidFill>
                  <a:schemeClr val="tx2"/>
                </a:solidFill>
              </a:rPr>
              <a:t>ахтеви</a:t>
            </a:r>
            <a:r>
              <a:rPr lang="sr-Latn-CS" altLang="sr-Latn-RS" sz="2400" dirty="0">
                <a:solidFill>
                  <a:schemeClr val="tx2"/>
                </a:solidFill>
              </a:rPr>
              <a:t> представљају </a:t>
            </a:r>
            <a:r>
              <a:rPr lang="sr-Latn-CS" altLang="sr-Latn-RS" sz="2400" b="1" dirty="0">
                <a:solidFill>
                  <a:schemeClr val="tx2"/>
                </a:solidFill>
              </a:rPr>
              <a:t>изазов </a:t>
            </a:r>
            <a:r>
              <a:rPr lang="sr-Latn-CS" altLang="sr-Latn-RS" sz="2400" dirty="0">
                <a:solidFill>
                  <a:schemeClr val="tx2"/>
                </a:solidFill>
              </a:rPr>
              <a:t>за ученике и наставник</a:t>
            </a:r>
            <a:r>
              <a:rPr lang="sr-Cyrl-CS" altLang="sr-Latn-RS" sz="2400" dirty="0">
                <a:solidFill>
                  <a:schemeClr val="tx2"/>
                </a:solidFill>
              </a:rPr>
              <a:t>е</a:t>
            </a:r>
            <a:r>
              <a:rPr lang="sr-Latn-CS" altLang="sr-Latn-RS" sz="2400" dirty="0">
                <a:solidFill>
                  <a:schemeClr val="tx2"/>
                </a:solidFill>
              </a:rPr>
              <a:t>, </a:t>
            </a:r>
            <a:r>
              <a:rPr lang="sr-Latn-CS" altLang="sr-Latn-RS" sz="2400" b="1" dirty="0">
                <a:solidFill>
                  <a:schemeClr val="tx2"/>
                </a:solidFill>
              </a:rPr>
              <a:t>али могу бити остварени </a:t>
            </a:r>
            <a:r>
              <a:rPr lang="sr-Latn-CS" altLang="sr-Latn-RS" sz="2400" dirty="0">
                <a:solidFill>
                  <a:schemeClr val="tx2"/>
                </a:solidFill>
              </a:rPr>
              <a:t>уз разумне напоре.</a:t>
            </a:r>
            <a:endParaRPr lang="sr-Cyrl-CS" altLang="sr-Latn-RS" sz="2400" dirty="0">
              <a:solidFill>
                <a:schemeClr val="tx2"/>
              </a:solidFill>
            </a:endParaRPr>
          </a:p>
          <a:p>
            <a:pPr lvl="1" eaLnBrk="1" hangingPunct="1"/>
            <a:endParaRPr lang="sr-Cyrl-CS" altLang="sr-Latn-RS" sz="2400" dirty="0">
              <a:solidFill>
                <a:schemeClr val="tx2"/>
              </a:solidFill>
            </a:endParaRPr>
          </a:p>
          <a:p>
            <a:pPr lvl="1" eaLnBrk="1" hangingPunct="1"/>
            <a:r>
              <a:rPr lang="sr-Cyrl-CS" altLang="sr-Latn-RS" sz="2400" dirty="0">
                <a:solidFill>
                  <a:schemeClr val="tx2"/>
                </a:solidFill>
              </a:rPr>
              <a:t>* </a:t>
            </a:r>
            <a:r>
              <a:rPr lang="sr-Cyrl-CS" altLang="sr-Latn-RS" sz="1600" dirty="0">
                <a:solidFill>
                  <a:schemeClr val="tx2"/>
                </a:solidFill>
              </a:rPr>
              <a:t>према:</a:t>
            </a:r>
            <a:r>
              <a:rPr lang="sr-Cyrl-CS" altLang="sr-Latn-RS" sz="1600" dirty="0" err="1">
                <a:solidFill>
                  <a:schemeClr val="tx2"/>
                </a:solidFill>
              </a:rPr>
              <a:t>Klieme</a:t>
            </a:r>
            <a:r>
              <a:rPr lang="sr-Cyrl-CS" altLang="sr-Latn-RS" sz="1600" dirty="0">
                <a:solidFill>
                  <a:schemeClr val="tx2"/>
                </a:solidFill>
              </a:rPr>
              <a:t> E, </a:t>
            </a:r>
            <a:r>
              <a:rPr lang="sr-Cyrl-CS" altLang="sr-Latn-RS" sz="1600" dirty="0" err="1">
                <a:solidFill>
                  <a:schemeClr val="tx2"/>
                </a:solidFill>
              </a:rPr>
              <a:t>Avenarius</a:t>
            </a:r>
            <a:r>
              <a:rPr lang="sr-Cyrl-CS" altLang="sr-Latn-RS" sz="1600" dirty="0">
                <a:solidFill>
                  <a:schemeClr val="tx2"/>
                </a:solidFill>
              </a:rPr>
              <a:t> H, Blum W. </a:t>
            </a:r>
            <a:r>
              <a:rPr lang="sr-Cyrl-CS" altLang="sr-Latn-RS" sz="1600" dirty="0" err="1">
                <a:solidFill>
                  <a:schemeClr val="tx2"/>
                </a:solidFill>
              </a:rPr>
              <a:t>Döbrich</a:t>
            </a:r>
            <a:r>
              <a:rPr lang="sr-Cyrl-CS" altLang="sr-Latn-RS" sz="1600" dirty="0">
                <a:solidFill>
                  <a:schemeClr val="tx2"/>
                </a:solidFill>
              </a:rPr>
              <a:t> P, </a:t>
            </a:r>
            <a:r>
              <a:rPr lang="sr-Cyrl-CS" altLang="sr-Latn-RS" sz="1600" dirty="0" err="1">
                <a:solidFill>
                  <a:schemeClr val="tx2"/>
                </a:solidFill>
              </a:rPr>
              <a:t>Gruber</a:t>
            </a:r>
            <a:r>
              <a:rPr lang="sr-Cyrl-CS" altLang="sr-Latn-RS" sz="1600" dirty="0">
                <a:solidFill>
                  <a:schemeClr val="tx2"/>
                </a:solidFill>
              </a:rPr>
              <a:t> H, </a:t>
            </a:r>
            <a:r>
              <a:rPr lang="sr-Cyrl-CS" altLang="sr-Latn-RS" sz="1600" dirty="0" err="1">
                <a:solidFill>
                  <a:schemeClr val="tx2"/>
                </a:solidFill>
              </a:rPr>
              <a:t>Prenzel</a:t>
            </a:r>
            <a:r>
              <a:rPr lang="sr-Cyrl-CS" altLang="sr-Latn-RS" sz="1600" dirty="0">
                <a:solidFill>
                  <a:schemeClr val="tx2"/>
                </a:solidFill>
              </a:rPr>
              <a:t> M, </a:t>
            </a:r>
            <a:r>
              <a:rPr lang="sr-Cyrl-CS" altLang="sr-Latn-RS" sz="1600" dirty="0" err="1">
                <a:solidFill>
                  <a:schemeClr val="tx2"/>
                </a:solidFill>
              </a:rPr>
              <a:t>Reiss</a:t>
            </a:r>
            <a:r>
              <a:rPr lang="sr-Cyrl-CS" altLang="sr-Latn-RS" sz="1600" dirty="0">
                <a:solidFill>
                  <a:schemeClr val="tx2"/>
                </a:solidFill>
              </a:rPr>
              <a:t> K, </a:t>
            </a:r>
            <a:r>
              <a:rPr lang="sr-Cyrl-CS" altLang="sr-Latn-RS" sz="1600" dirty="0" err="1">
                <a:solidFill>
                  <a:schemeClr val="tx2"/>
                </a:solidFill>
              </a:rPr>
              <a:t>Riquarts</a:t>
            </a:r>
            <a:r>
              <a:rPr lang="sr-Cyrl-CS" altLang="sr-Latn-RS" sz="1600" dirty="0">
                <a:solidFill>
                  <a:schemeClr val="tx2"/>
                </a:solidFill>
              </a:rPr>
              <a:t> K </a:t>
            </a:r>
            <a:r>
              <a:rPr lang="sr-Cyrl-CS" altLang="sr-Latn-RS" sz="1600" dirty="0" err="1">
                <a:solidFill>
                  <a:schemeClr val="tx2"/>
                </a:solidFill>
              </a:rPr>
              <a:t>Rost</a:t>
            </a:r>
            <a:r>
              <a:rPr lang="sr-Cyrl-CS" altLang="sr-Latn-RS" sz="1600" dirty="0">
                <a:solidFill>
                  <a:schemeClr val="tx2"/>
                </a:solidFill>
              </a:rPr>
              <a:t> J, </a:t>
            </a:r>
            <a:r>
              <a:rPr lang="sr-Cyrl-CS" altLang="sr-Latn-RS" sz="1600" dirty="0" err="1">
                <a:solidFill>
                  <a:schemeClr val="tx2"/>
                </a:solidFill>
              </a:rPr>
              <a:t>Tenorth</a:t>
            </a:r>
            <a:r>
              <a:rPr lang="sr-Cyrl-CS" altLang="sr-Latn-RS" sz="1600" dirty="0">
                <a:solidFill>
                  <a:schemeClr val="tx2"/>
                </a:solidFill>
              </a:rPr>
              <a:t> H E, </a:t>
            </a:r>
            <a:r>
              <a:rPr lang="sr-Cyrl-CS" altLang="sr-Latn-RS" sz="1600" dirty="0" err="1">
                <a:solidFill>
                  <a:schemeClr val="tx2"/>
                </a:solidFill>
              </a:rPr>
              <a:t>Vollmer</a:t>
            </a:r>
            <a:r>
              <a:rPr lang="sr-Cyrl-CS" altLang="sr-Latn-RS" sz="1600" dirty="0">
                <a:solidFill>
                  <a:schemeClr val="tx2"/>
                </a:solidFill>
              </a:rPr>
              <a:t> H (2004) The </a:t>
            </a:r>
            <a:r>
              <a:rPr lang="sr-Cyrl-CS" altLang="sr-Latn-RS" sz="1600" i="1" dirty="0" err="1">
                <a:solidFill>
                  <a:schemeClr val="tx2"/>
                </a:solidFill>
              </a:rPr>
              <a:t>Development</a:t>
            </a:r>
            <a:r>
              <a:rPr lang="sr-Cyrl-CS" altLang="sr-Latn-RS" sz="1600" i="1" dirty="0">
                <a:solidFill>
                  <a:schemeClr val="tx2"/>
                </a:solidFill>
              </a:rPr>
              <a:t> of </a:t>
            </a:r>
            <a:r>
              <a:rPr lang="sr-Cyrl-CS" altLang="sr-Latn-RS" sz="1600" i="1" dirty="0" err="1">
                <a:solidFill>
                  <a:schemeClr val="tx2"/>
                </a:solidFill>
              </a:rPr>
              <a:t>National</a:t>
            </a:r>
            <a:r>
              <a:rPr lang="sr-Cyrl-CS" altLang="sr-Latn-RS" sz="1600" i="1" dirty="0">
                <a:solidFill>
                  <a:schemeClr val="tx2"/>
                </a:solidFill>
              </a:rPr>
              <a:t> </a:t>
            </a:r>
            <a:r>
              <a:rPr lang="sr-Cyrl-CS" altLang="sr-Latn-RS" sz="1600" i="1" dirty="0" err="1">
                <a:solidFill>
                  <a:schemeClr val="tx2"/>
                </a:solidFill>
              </a:rPr>
              <a:t>Educational</a:t>
            </a:r>
            <a:r>
              <a:rPr lang="sr-Cyrl-CS" altLang="sr-Latn-RS" sz="1600" i="1" dirty="0">
                <a:solidFill>
                  <a:schemeClr val="tx2"/>
                </a:solidFill>
              </a:rPr>
              <a:t> </a:t>
            </a:r>
            <a:r>
              <a:rPr lang="sr-Cyrl-CS" altLang="sr-Latn-RS" sz="1600" i="1" dirty="0" err="1">
                <a:solidFill>
                  <a:schemeClr val="tx2"/>
                </a:solidFill>
              </a:rPr>
              <a:t>Standards</a:t>
            </a:r>
            <a:r>
              <a:rPr lang="sr-Cyrl-CS" altLang="sr-Latn-RS" sz="1600" i="1" dirty="0">
                <a:solidFill>
                  <a:schemeClr val="tx2"/>
                </a:solidFill>
              </a:rPr>
              <a:t> </a:t>
            </a:r>
            <a:r>
              <a:rPr lang="sr-Cyrl-CS" altLang="sr-Latn-RS" sz="1600" i="1" dirty="0" err="1">
                <a:solidFill>
                  <a:schemeClr val="tx2"/>
                </a:solidFill>
              </a:rPr>
              <a:t>an</a:t>
            </a:r>
            <a:r>
              <a:rPr lang="sr-Cyrl-CS" altLang="sr-Latn-RS" sz="1600" i="1" dirty="0">
                <a:solidFill>
                  <a:schemeClr val="tx2"/>
                </a:solidFill>
              </a:rPr>
              <a:t> </a:t>
            </a:r>
            <a:r>
              <a:rPr lang="sr-Cyrl-CS" altLang="sr-Latn-RS" sz="1600" i="1" dirty="0" err="1">
                <a:solidFill>
                  <a:schemeClr val="tx2"/>
                </a:solidFill>
              </a:rPr>
              <a:t>expertise</a:t>
            </a:r>
            <a:r>
              <a:rPr lang="sr-Cyrl-CS" altLang="sr-Latn-RS" sz="1600" dirty="0"/>
              <a:t>.</a:t>
            </a:r>
          </a:p>
          <a:p>
            <a:pPr lvl="1" eaLnBrk="1" hangingPunct="1"/>
            <a:endParaRPr lang="sr-Cyrl-CS" altLang="sr-Latn-RS" sz="1600" dirty="0"/>
          </a:p>
          <a:p>
            <a:pPr lvl="1" eaLnBrk="1" hangingPunct="1"/>
            <a:endParaRPr lang="sr-Cyrl-CS" altLang="sr-Latn-RS" sz="1600" dirty="0"/>
          </a:p>
          <a:p>
            <a:pPr lvl="1" eaLnBrk="1" hangingPunct="1"/>
            <a:endParaRPr lang="sr-Cyrl-CS" altLang="sr-Latn-RS" sz="2400" dirty="0"/>
          </a:p>
          <a:p>
            <a:pPr lvl="1" eaLnBrk="1" hangingPunct="1"/>
            <a:endParaRPr lang="sr-Cyrl-CS" altLang="sr-Latn-RS" sz="2400" dirty="0"/>
          </a:p>
          <a:p>
            <a:pPr lvl="1" eaLnBrk="1" hangingPunct="1"/>
            <a:endParaRPr lang="en-US" altLang="sr-Latn-RS" dirty="0"/>
          </a:p>
          <a:p>
            <a:pPr>
              <a:lnSpc>
                <a:spcPct val="80000"/>
              </a:lnSpc>
              <a:spcBef>
                <a:spcPct val="50000"/>
              </a:spcBef>
            </a:pPr>
            <a:endParaRPr lang="en-US" altLang="sr-Latn-RS" sz="1400" dirty="0"/>
          </a:p>
        </p:txBody>
      </p:sp>
    </p:spTree>
    <p:extLst>
      <p:ext uri="{BB962C8B-B14F-4D97-AF65-F5344CB8AC3E}">
        <p14:creationId xmlns:p14="http://schemas.microsoft.com/office/powerpoint/2010/main" val="3947093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827088" y="765175"/>
            <a:ext cx="7859712" cy="1150938"/>
          </a:xfrm>
        </p:spPr>
        <p:txBody>
          <a:bodyPr>
            <a:normAutofit fontScale="90000"/>
          </a:bodyPr>
          <a:lstStyle/>
          <a:p>
            <a:r>
              <a:rPr lang="sr-Cyrl-RS" altLang="sr-Latn-RS" smtClean="0">
                <a:solidFill>
                  <a:schemeClr val="tx2"/>
                </a:solidFill>
              </a:rPr>
              <a:t>Методологија развоја стандарда</a:t>
            </a:r>
            <a:endParaRPr lang="sr-Latn-RS" altLang="sr-Latn-RS" smtClean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9138"/>
            <a:ext cx="8229600" cy="4137025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sr-Cyrl-RS" b="1" dirty="0" smtClean="0">
                <a:solidFill>
                  <a:schemeClr val="tx2"/>
                </a:solidFill>
              </a:rPr>
              <a:t>Експертска процена </a:t>
            </a:r>
          </a:p>
          <a:p>
            <a:pPr marL="0" indent="0">
              <a:buFont typeface="Arial" pitchFamily="34" charset="0"/>
              <a:buNone/>
              <a:defRPr/>
            </a:pPr>
            <a:endParaRPr lang="sr-Cyrl-RS" b="1" dirty="0" smtClean="0">
              <a:solidFill>
                <a:schemeClr val="tx2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sr-Cyrl-RS" b="1" dirty="0" smtClean="0">
                <a:solidFill>
                  <a:schemeClr val="tx2"/>
                </a:solidFill>
              </a:rPr>
              <a:t>Емпиријска провера</a:t>
            </a:r>
          </a:p>
          <a:p>
            <a:pPr marL="0" indent="0">
              <a:buFont typeface="Arial" pitchFamily="34" charset="0"/>
              <a:buNone/>
              <a:defRPr/>
            </a:pPr>
            <a:endParaRPr lang="sr-Cyrl-RS" b="1" dirty="0" smtClean="0">
              <a:solidFill>
                <a:schemeClr val="tx2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sr-Cyrl-RS" b="1" dirty="0" smtClean="0">
                <a:solidFill>
                  <a:schemeClr val="tx2"/>
                </a:solidFill>
              </a:rPr>
              <a:t>Консултативни процес са стручном јавношћу </a:t>
            </a:r>
          </a:p>
          <a:p>
            <a:pPr>
              <a:buFont typeface="Arial" pitchFamily="34" charset="0"/>
              <a:buChar char="•"/>
              <a:defRPr/>
            </a:pPr>
            <a:endParaRPr lang="sr-Cyrl-RS" dirty="0" smtClean="0">
              <a:solidFill>
                <a:schemeClr val="tx2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95813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549275"/>
            <a:ext cx="8229600" cy="1295400"/>
          </a:xfrm>
        </p:spPr>
        <p:txBody>
          <a:bodyPr/>
          <a:lstStyle/>
          <a:p>
            <a:r>
              <a:rPr lang="sr-Cyrl-RS" altLang="sr-Latn-RS" smtClean="0">
                <a:solidFill>
                  <a:schemeClr val="tx2"/>
                </a:solidFill>
              </a:rPr>
              <a:t>Развој концепта стандарда</a:t>
            </a:r>
            <a:endParaRPr lang="sr-Latn-RS" altLang="sr-Latn-RS" smtClean="0">
              <a:solidFill>
                <a:schemeClr val="tx2"/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323850" y="2116138"/>
            <a:ext cx="8229600" cy="4065587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sr-Cyrl-RS" altLang="sr-Latn-RS" dirty="0" smtClean="0"/>
              <a:t>  </a:t>
            </a:r>
            <a:r>
              <a:rPr lang="sr-Cyrl-RS" altLang="sr-Latn-RS" dirty="0" smtClean="0">
                <a:solidFill>
                  <a:schemeClr val="tx2"/>
                </a:solidFill>
              </a:rPr>
              <a:t>стандарди засновани на  </a:t>
            </a:r>
            <a:r>
              <a:rPr lang="sr-Cyrl-RS" altLang="sr-Latn-RS" dirty="0" smtClean="0">
                <a:solidFill>
                  <a:srgbClr val="FF0000"/>
                </a:solidFill>
              </a:rPr>
              <a:t>садржајима</a:t>
            </a:r>
          </a:p>
          <a:p>
            <a:pPr marL="0" indent="0">
              <a:buFont typeface="Arial" charset="0"/>
              <a:buNone/>
            </a:pPr>
            <a:endParaRPr lang="sr-Cyrl-RS" altLang="sr-Latn-RS" dirty="0" smtClean="0"/>
          </a:p>
          <a:p>
            <a:pPr marL="0" indent="0">
              <a:buFont typeface="Arial" charset="0"/>
              <a:buNone/>
            </a:pPr>
            <a:endParaRPr lang="sr-Cyrl-RS" altLang="sr-Latn-RS" dirty="0" smtClean="0">
              <a:solidFill>
                <a:schemeClr val="tx2"/>
              </a:solidFill>
            </a:endParaRPr>
          </a:p>
          <a:p>
            <a:pPr marL="0" indent="0">
              <a:buFont typeface="Arial" charset="0"/>
              <a:buNone/>
            </a:pPr>
            <a:r>
              <a:rPr lang="sr-Cyrl-RS" altLang="sr-Latn-RS" dirty="0" smtClean="0">
                <a:solidFill>
                  <a:schemeClr val="tx2"/>
                </a:solidFill>
              </a:rPr>
              <a:t> </a:t>
            </a:r>
          </a:p>
          <a:p>
            <a:pPr marL="0" indent="0">
              <a:buFont typeface="Arial" charset="0"/>
              <a:buNone/>
            </a:pPr>
            <a:r>
              <a:rPr lang="sr-Cyrl-RS" altLang="sr-Latn-RS" dirty="0" smtClean="0">
                <a:solidFill>
                  <a:schemeClr val="tx2"/>
                </a:solidFill>
              </a:rPr>
              <a:t>стандарди засновани на </a:t>
            </a:r>
            <a:r>
              <a:rPr lang="sr-Cyrl-RS" altLang="sr-Latn-RS" dirty="0" smtClean="0">
                <a:solidFill>
                  <a:srgbClr val="FF0000"/>
                </a:solidFill>
              </a:rPr>
              <a:t>компетенцијама</a:t>
            </a:r>
            <a:endParaRPr lang="sr-Latn-RS" altLang="sr-Latn-RS" dirty="0" smtClean="0">
              <a:solidFill>
                <a:srgbClr val="FF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3816350" y="3136900"/>
            <a:ext cx="647700" cy="1081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7820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dirty="0" smtClean="0">
                <a:solidFill>
                  <a:schemeClr val="tx2"/>
                </a:solidFill>
              </a:rPr>
              <a:t>Стандарди треба да…</a:t>
            </a:r>
            <a:endParaRPr lang="en-US" dirty="0" smtClean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Cyrl-CS" dirty="0" smtClean="0">
                <a:solidFill>
                  <a:schemeClr val="tx2"/>
                </a:solidFill>
              </a:rPr>
              <a:t>треба да буду </a:t>
            </a:r>
            <a:r>
              <a:rPr lang="sr-Cyrl-CS" b="1" dirty="0" smtClean="0">
                <a:solidFill>
                  <a:schemeClr val="tx2"/>
                </a:solidFill>
              </a:rPr>
              <a:t>усклађени са законским и стратешким </a:t>
            </a:r>
            <a:r>
              <a:rPr lang="sr-Cyrl-CS" dirty="0" smtClean="0">
                <a:solidFill>
                  <a:schemeClr val="tx2"/>
                </a:solidFill>
              </a:rPr>
              <a:t>оквиром Републике Србије,</a:t>
            </a:r>
            <a:endParaRPr lang="en-US" dirty="0" smtClean="0">
              <a:solidFill>
                <a:schemeClr val="tx2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r-Cyrl-CS" dirty="0" smtClean="0">
                <a:solidFill>
                  <a:schemeClr val="tx2"/>
                </a:solidFill>
              </a:rPr>
              <a:t>треба да су усклађени са </a:t>
            </a:r>
            <a:r>
              <a:rPr lang="sr-Cyrl-CS" b="1" dirty="0" smtClean="0">
                <a:solidFill>
                  <a:schemeClr val="tx2"/>
                </a:solidFill>
              </a:rPr>
              <a:t>савременим трендовима у образовним системима у ЕУ земљама,</a:t>
            </a:r>
            <a:r>
              <a:rPr lang="sr-Cyrl-CS" dirty="0" smtClean="0">
                <a:solidFill>
                  <a:schemeClr val="tx2"/>
                </a:solidFill>
              </a:rPr>
              <a:t> али истовремено треба да подржавају добре стране постојећег образованог система у Србији</a:t>
            </a:r>
            <a:r>
              <a:rPr lang="en-US" dirty="0" smtClean="0">
                <a:solidFill>
                  <a:schemeClr val="tx2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65281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792</TotalTime>
  <Words>1043</Words>
  <Application>Microsoft Office PowerPoint</Application>
  <PresentationFormat>On-screen Show (4:3)</PresentationFormat>
  <Paragraphs>146</Paragraphs>
  <Slides>25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1_Office Theme</vt:lpstr>
      <vt:lpstr>Општи стандарди постигнућа за страни језик у основном образовању</vt:lpstr>
      <vt:lpstr>PowerPoint Presentation</vt:lpstr>
      <vt:lpstr>Шта је урађено?</vt:lpstr>
      <vt:lpstr>PowerPoint Presentation</vt:lpstr>
      <vt:lpstr> Карактеристике образовних стандарда* </vt:lpstr>
      <vt:lpstr>PowerPoint Presentation</vt:lpstr>
      <vt:lpstr>Методологија развоја стандарда</vt:lpstr>
      <vt:lpstr>Развој концепта стандарда</vt:lpstr>
      <vt:lpstr>Стандарди треба да…</vt:lpstr>
      <vt:lpstr>Стандарди за страни језик</vt:lpstr>
      <vt:lpstr>PowerPoint Presentation</vt:lpstr>
      <vt:lpstr>Различите врсте компетенција</vt:lpstr>
      <vt:lpstr>Опште међупредметне компетенције</vt:lpstr>
      <vt:lpstr>Општа предметна компетенција</vt:lpstr>
      <vt:lpstr>Специфичне предметне компетенције</vt:lpstr>
      <vt:lpstr>Искази стандарда </vt:lpstr>
      <vt:lpstr>Три нивоа/стандарда</vt:lpstr>
      <vt:lpstr>Три нивоа/стандарда</vt:lpstr>
      <vt:lpstr>Три нивоа/стандарда</vt:lpstr>
      <vt:lpstr>Три нивоа/стандарда</vt:lpstr>
      <vt:lpstr>Радна група </vt:lpstr>
      <vt:lpstr>Фазе у изради стандарда</vt:lpstr>
      <vt:lpstr>Фазе у изради стандарда</vt:lpstr>
      <vt:lpstr>Консултације са стручном јавношћу</vt:lpstr>
      <vt:lpstr>Подршка у примени стандарда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Центар за стандардее</dc:title>
  <dc:creator>Korisnik</dc:creator>
  <cp:lastModifiedBy>Ljiljana Djuric</cp:lastModifiedBy>
  <cp:revision>50</cp:revision>
  <cp:lastPrinted>2017-11-01T15:05:22Z</cp:lastPrinted>
  <dcterms:created xsi:type="dcterms:W3CDTF">2006-08-16T00:00:00Z</dcterms:created>
  <dcterms:modified xsi:type="dcterms:W3CDTF">2017-11-02T07:45:59Z</dcterms:modified>
</cp:coreProperties>
</file>